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9.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64" r:id="rId2"/>
    <p:sldMasterId id="2147483713" r:id="rId3"/>
    <p:sldMasterId id="2147483739" r:id="rId4"/>
    <p:sldMasterId id="2147483707" r:id="rId5"/>
    <p:sldMasterId id="2147483731" r:id="rId6"/>
    <p:sldMasterId id="2147483734" r:id="rId7"/>
    <p:sldMasterId id="2147483737" r:id="rId8"/>
    <p:sldMasterId id="2147483710" r:id="rId9"/>
    <p:sldMasterId id="2147483744" r:id="rId10"/>
  </p:sldMasterIdLst>
  <p:notesMasterIdLst>
    <p:notesMasterId r:id="rId41"/>
  </p:notesMasterIdLst>
  <p:handoutMasterIdLst>
    <p:handoutMasterId r:id="rId42"/>
  </p:handoutMasterIdLst>
  <p:sldIdLst>
    <p:sldId id="1059" r:id="rId11"/>
    <p:sldId id="679" r:id="rId12"/>
    <p:sldId id="1060" r:id="rId13"/>
    <p:sldId id="1030" r:id="rId14"/>
    <p:sldId id="1033" r:id="rId15"/>
    <p:sldId id="1034" r:id="rId16"/>
    <p:sldId id="1035" r:id="rId17"/>
    <p:sldId id="1036" r:id="rId18"/>
    <p:sldId id="1037" r:id="rId19"/>
    <p:sldId id="1038" r:id="rId20"/>
    <p:sldId id="1039" r:id="rId21"/>
    <p:sldId id="1040" r:id="rId22"/>
    <p:sldId id="1041" r:id="rId23"/>
    <p:sldId id="685" r:id="rId24"/>
    <p:sldId id="730" r:id="rId25"/>
    <p:sldId id="731" r:id="rId26"/>
    <p:sldId id="732" r:id="rId27"/>
    <p:sldId id="829" r:id="rId28"/>
    <p:sldId id="880" r:id="rId29"/>
    <p:sldId id="881" r:id="rId30"/>
    <p:sldId id="882" r:id="rId31"/>
    <p:sldId id="1042" r:id="rId32"/>
    <p:sldId id="1044" r:id="rId33"/>
    <p:sldId id="1045" r:id="rId34"/>
    <p:sldId id="1046" r:id="rId35"/>
    <p:sldId id="1047" r:id="rId36"/>
    <p:sldId id="1050" r:id="rId37"/>
    <p:sldId id="1052" r:id="rId38"/>
    <p:sldId id="1053" r:id="rId39"/>
    <p:sldId id="1054" r:id="rId40"/>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40"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2BF44"/>
    <a:srgbClr val="E8E8E8"/>
    <a:srgbClr val="D7DF23"/>
    <a:srgbClr val="FFFFFF"/>
    <a:srgbClr val="F8F8F8"/>
    <a:srgbClr val="006852"/>
    <a:srgbClr val="00843E"/>
    <a:srgbClr val="00843D"/>
    <a:srgbClr val="079444"/>
    <a:srgbClr val="00843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7CDF37-9A04-48F6-9916-EB5CDD18F4FE}" v="1" dt="2022-11-23T19:04:38.2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67" autoAdjust="0"/>
    <p:restoredTop sz="95238" autoAdjust="0"/>
  </p:normalViewPr>
  <p:slideViewPr>
    <p:cSldViewPr snapToGrid="0" snapToObjects="1">
      <p:cViewPr varScale="1">
        <p:scale>
          <a:sx n="148" d="100"/>
          <a:sy n="148" d="100"/>
        </p:scale>
        <p:origin x="892" y="8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p:scale>
          <a:sx n="60" d="100"/>
          <a:sy n="60" d="100"/>
        </p:scale>
        <p:origin x="4392" y="872"/>
      </p:cViewPr>
      <p:guideLst>
        <p:guide orient="horz" pos="2940"/>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372" Type="http://schemas.microsoft.com/office/2016/11/relationships/changesInfo" Target="changesInfos/changesInfo1.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viewProps" Target="viewProps.xml"/><Relationship Id="rId371"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scruggs@nsc.org" userId="SCQf+82qr5zvUOOHi+mX9ox8iGDv915zA7nYobWlchE=" providerId="None" clId="Web-{A87CDF37-9A04-48F6-9916-EB5CDD18F4FE}"/>
    <pc:docChg chg="addSld">
      <pc:chgData name="tracey.scruggs@nsc.org" userId="SCQf+82qr5zvUOOHi+mX9ox8iGDv915zA7nYobWlchE=" providerId="None" clId="Web-{A87CDF37-9A04-48F6-9916-EB5CDD18F4FE}" dt="2022-11-23T19:04:38.254" v="0"/>
      <pc:docMkLst>
        <pc:docMk/>
      </pc:docMkLst>
      <pc:sldChg chg="new">
        <pc:chgData name="tracey.scruggs@nsc.org" userId="SCQf+82qr5zvUOOHi+mX9ox8iGDv915zA7nYobWlchE=" providerId="None" clId="Web-{A87CDF37-9A04-48F6-9916-EB5CDD18F4FE}" dt="2022-11-23T19:04:38.254" v="0"/>
        <pc:sldMkLst>
          <pc:docMk/>
          <pc:sldMk cId="515261095" sldId="69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1344" y="0"/>
            <a:ext cx="3037840" cy="464820"/>
          </a:xfrm>
          <a:prstGeom prst="rect">
            <a:avLst/>
          </a:prstGeom>
        </p:spPr>
        <p:txBody>
          <a:bodyPr vert="horz" lIns="93177" tIns="46589" rIns="93177" bIns="46589" rtlCol="0"/>
          <a:lstStyle>
            <a:lvl1pPr algn="r">
              <a:defRPr sz="1200"/>
            </a:lvl1pPr>
          </a:lstStyle>
          <a:p>
            <a:fld id="{32C18BCA-7EDE-4BF1-950F-3CEE9190241B}" type="datetime1">
              <a:rPr lang="en-US" smtClean="0"/>
              <a:t>6/21/2023</a:t>
            </a:fld>
            <a:endParaRPr lang="en-US" dirty="0"/>
          </a:p>
        </p:txBody>
      </p:sp>
      <p:sp>
        <p:nvSpPr>
          <p:cNvPr id="4" name="Footer Placeholder 3"/>
          <p:cNvSpPr>
            <a:spLocks noGrp="1"/>
          </p:cNvSpPr>
          <p:nvPr>
            <p:ph type="ftr" sz="quarter" idx="2"/>
          </p:nvPr>
        </p:nvSpPr>
        <p:spPr>
          <a:xfrm>
            <a:off x="0" y="8829429"/>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344" y="8829429"/>
            <a:ext cx="3037840" cy="464820"/>
          </a:xfrm>
          <a:prstGeom prst="rect">
            <a:avLst/>
          </a:prstGeom>
        </p:spPr>
        <p:txBody>
          <a:bodyPr vert="horz" lIns="93177" tIns="46589" rIns="93177" bIns="46589" rtlCol="0" anchor="b"/>
          <a:lstStyle>
            <a:lvl1pPr algn="r">
              <a:defRPr sz="1200"/>
            </a:lvl1pPr>
          </a:lstStyle>
          <a:p>
            <a:fld id="{9DA2006E-358A-174F-891B-81475F01E430}" type="slidenum">
              <a:rPr lang="en-US" smtClean="0"/>
              <a:t>‹#›</a:t>
            </a:fld>
            <a:endParaRPr lang="en-US" dirty="0"/>
          </a:p>
        </p:txBody>
      </p:sp>
    </p:spTree>
    <p:extLst>
      <p:ext uri="{BB962C8B-B14F-4D97-AF65-F5344CB8AC3E}">
        <p14:creationId xmlns:p14="http://schemas.microsoft.com/office/powerpoint/2010/main" val="13632979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5CA8E1C-CD3F-470A-8609-86DEBCBD57F4}" type="datetime1">
              <a:rPr lang="en-US" smtClean="0"/>
              <a:t>6/21/2023</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8148324-B2FD-2C41-BAC2-646858B14AB1}" type="slidenum">
              <a:rPr lang="en-US" smtClean="0"/>
              <a:t>‹#›</a:t>
            </a:fld>
            <a:endParaRPr lang="en-US" dirty="0"/>
          </a:p>
        </p:txBody>
      </p:sp>
    </p:spTree>
    <p:extLst>
      <p:ext uri="{BB962C8B-B14F-4D97-AF65-F5344CB8AC3E}">
        <p14:creationId xmlns:p14="http://schemas.microsoft.com/office/powerpoint/2010/main" val="1152278771"/>
      </p:ext>
    </p:extLst>
  </p:cSld>
  <p:clrMap bg1="lt1" tx1="dk1" bg2="lt2" tx2="dk2" accent1="accent1" accent2="accent2" accent3="accent3" accent4="accent4" accent5="accent5" accent6="accent6" hlink="hlink" folHlink="folHlink"/>
  <p:hf hdr="0"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slide</a:t>
            </a:r>
          </a:p>
        </p:txBody>
      </p:sp>
      <p:sp>
        <p:nvSpPr>
          <p:cNvPr id="4" name="Date Placeholder 3"/>
          <p:cNvSpPr>
            <a:spLocks noGrp="1"/>
          </p:cNvSpPr>
          <p:nvPr>
            <p:ph type="dt" idx="10"/>
          </p:nvPr>
        </p:nvSpPr>
        <p:spPr/>
        <p:txBody>
          <a:bodyPr/>
          <a:lstStyle/>
          <a:p>
            <a:fld id="{673045D8-5576-496B-825C-F4E9578D6437}" type="datetime1">
              <a:rPr lang="en-US" smtClean="0"/>
              <a:t>6/21/2023</a:t>
            </a:fld>
            <a:endParaRPr lang="en-US" dirty="0"/>
          </a:p>
        </p:txBody>
      </p:sp>
      <p:sp>
        <p:nvSpPr>
          <p:cNvPr id="5" name="Slide Number Placeholder 4"/>
          <p:cNvSpPr>
            <a:spLocks noGrp="1"/>
          </p:cNvSpPr>
          <p:nvPr>
            <p:ph type="sldNum" sz="quarter" idx="11"/>
          </p:nvPr>
        </p:nvSpPr>
        <p:spPr/>
        <p:txBody>
          <a:bodyPr/>
          <a:lstStyle/>
          <a:p>
            <a:fld id="{88148324-B2FD-2C41-BAC2-646858B14AB1}" type="slidenum">
              <a:rPr lang="en-US" smtClean="0"/>
              <a:t>2</a:t>
            </a:fld>
            <a:endParaRPr lang="en-US" dirty="0"/>
          </a:p>
        </p:txBody>
      </p:sp>
    </p:spTree>
    <p:extLst>
      <p:ext uri="{BB962C8B-B14F-4D97-AF65-F5344CB8AC3E}">
        <p14:creationId xmlns:p14="http://schemas.microsoft.com/office/powerpoint/2010/main" val="2189844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6CDFF1-761E-4522-8ED1-E538A84C493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9963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69843" y="2250219"/>
            <a:ext cx="8077199" cy="1026589"/>
          </a:xfrm>
          <a:prstGeom prst="rect">
            <a:avLst/>
          </a:prstGeom>
        </p:spPr>
        <p:txBody>
          <a:bodyPr/>
          <a:lstStyle>
            <a:lvl1pPr>
              <a:defRPr b="1" i="0">
                <a:solidFill>
                  <a:srgbClr val="F8F8F8"/>
                </a:solidFill>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3" name="Subtitle 2"/>
          <p:cNvSpPr>
            <a:spLocks noGrp="1"/>
          </p:cNvSpPr>
          <p:nvPr>
            <p:ph type="subTitle" idx="1"/>
          </p:nvPr>
        </p:nvSpPr>
        <p:spPr>
          <a:xfrm>
            <a:off x="1371600" y="3491119"/>
            <a:ext cx="6400800" cy="1314450"/>
          </a:xfrm>
          <a:prstGeom prst="rect">
            <a:avLst/>
          </a:prstGeom>
        </p:spPr>
        <p:txBody>
          <a:bodyPr/>
          <a:lstStyle>
            <a:lvl1pPr marL="0" indent="0" algn="ctr">
              <a:buNone/>
              <a:defRPr>
                <a:solidFill>
                  <a:srgbClr val="D7DF2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extBox 8">
            <a:extLst>
              <a:ext uri="{FF2B5EF4-FFF2-40B4-BE49-F238E27FC236}">
                <a16:creationId xmlns:a16="http://schemas.microsoft.com/office/drawing/2014/main" id="{31A5FB17-D3FE-8B4C-892A-4E155C039122}"/>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7" name="TextBox 6">
            <a:extLst>
              <a:ext uri="{FF2B5EF4-FFF2-40B4-BE49-F238E27FC236}">
                <a16:creationId xmlns:a16="http://schemas.microsoft.com/office/drawing/2014/main" id="{A24393EE-C035-E343-B71D-C399DA51E06A}"/>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65900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40BC1-22DD-1746-8305-00E3EB91D723}"/>
              </a:ext>
            </a:extLst>
          </p:cNvPr>
          <p:cNvSpPr>
            <a:spLocks noGrp="1"/>
          </p:cNvSpPr>
          <p:nvPr>
            <p:ph type="title"/>
          </p:nvPr>
        </p:nvSpPr>
        <p:spPr>
          <a:xfrm>
            <a:off x="628649" y="274638"/>
            <a:ext cx="7945507" cy="993775"/>
          </a:xfrm>
          <a:prstGeom prst="rect">
            <a:avLst/>
          </a:prstGeom>
        </p:spPr>
        <p:txBody>
          <a:bodyPr/>
          <a:lstStyle>
            <a:lvl1pPr>
              <a:defRPr b="1" i="0">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27866CF-4F38-B84B-A57B-3019B5CCE45D}"/>
              </a:ext>
            </a:extLst>
          </p:cNvPr>
          <p:cNvSpPr>
            <a:spLocks noGrp="1"/>
          </p:cNvSpPr>
          <p:nvPr>
            <p:ph sz="half" idx="1"/>
          </p:nvPr>
        </p:nvSpPr>
        <p:spPr>
          <a:xfrm>
            <a:off x="628650" y="1370013"/>
            <a:ext cx="3867150" cy="3262312"/>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9C6B0B79-CDEC-284A-9330-AE721F4EEBCD}"/>
              </a:ext>
            </a:extLst>
          </p:cNvPr>
          <p:cNvSpPr>
            <a:spLocks noGrp="1"/>
          </p:cNvSpPr>
          <p:nvPr>
            <p:ph sz="half" idx="2"/>
          </p:nvPr>
        </p:nvSpPr>
        <p:spPr>
          <a:xfrm>
            <a:off x="4648200" y="1370013"/>
            <a:ext cx="3867150" cy="3262312"/>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76208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52521-A925-B84A-9560-CD10CA8B1121}"/>
              </a:ext>
            </a:extLst>
          </p:cNvPr>
          <p:cNvSpPr>
            <a:spLocks noGrp="1"/>
          </p:cNvSpPr>
          <p:nvPr>
            <p:ph type="title"/>
          </p:nvPr>
        </p:nvSpPr>
        <p:spPr>
          <a:xfrm>
            <a:off x="628650" y="274639"/>
            <a:ext cx="7945507" cy="993775"/>
          </a:xfrm>
          <a:prstGeom prst="rect">
            <a:avLst/>
          </a:prstGeom>
        </p:spPr>
        <p:txBody>
          <a:bodyPr anchor="ctr"/>
          <a:lstStyle>
            <a:lvl1pPr>
              <a:defRPr sz="3600" b="1" i="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a:t>
            </a:r>
            <a:r>
              <a:rPr lang="en-US" dirty="0" smtClean="0"/>
              <a:t>edit </a:t>
            </a:r>
            <a:r>
              <a:rPr lang="en-US" dirty="0"/>
              <a:t>Master title style</a:t>
            </a:r>
          </a:p>
        </p:txBody>
      </p:sp>
      <p:sp>
        <p:nvSpPr>
          <p:cNvPr id="3" name="Content Placeholder 2">
            <a:extLst>
              <a:ext uri="{FF2B5EF4-FFF2-40B4-BE49-F238E27FC236}">
                <a16:creationId xmlns:a16="http://schemas.microsoft.com/office/drawing/2014/main" id="{9DC44684-9759-FD46-A618-8429D8FB3CD4}"/>
              </a:ext>
            </a:extLst>
          </p:cNvPr>
          <p:cNvSpPr>
            <a:spLocks noGrp="1"/>
          </p:cNvSpPr>
          <p:nvPr>
            <p:ph idx="1"/>
          </p:nvPr>
        </p:nvSpPr>
        <p:spPr>
          <a:xfrm>
            <a:off x="628650" y="1370013"/>
            <a:ext cx="7886700"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p:cNvSpPr txBox="1"/>
          <p:nvPr userDrawn="1"/>
        </p:nvSpPr>
        <p:spPr>
          <a:xfrm>
            <a:off x="3434073" y="4812772"/>
            <a:ext cx="2275855" cy="307777"/>
          </a:xfrm>
          <a:prstGeom prst="rect">
            <a:avLst/>
          </a:prstGeom>
          <a:noFill/>
        </p:spPr>
        <p:txBody>
          <a:bodyPr wrap="square" rtlCol="0">
            <a:spAutoFit/>
          </a:bodyPr>
          <a:lstStyle/>
          <a:p>
            <a:pPr algn="ctr"/>
            <a:r>
              <a:rPr lang="en-US" sz="1400" cap="small" dirty="0" smtClean="0">
                <a:latin typeface="Arial" panose="020B0604020202020204" pitchFamily="34" charset="0"/>
                <a:cs typeface="Arial" panose="020B0604020202020204" pitchFamily="34" charset="0"/>
              </a:rPr>
              <a:t>Water Utility</a:t>
            </a:r>
            <a:endParaRPr lang="en-US" sz="1400" cap="small" baseline="0" dirty="0">
              <a:latin typeface="Arial" panose="020B0604020202020204" pitchFamily="34" charset="0"/>
              <a:ea typeface="Roboto Condensed" panose="02000000000000000000" pitchFamily="2" charset="0"/>
              <a:cs typeface="Arial" panose="020B0604020202020204" pitchFamily="34" charset="0"/>
            </a:endParaRPr>
          </a:p>
        </p:txBody>
      </p:sp>
    </p:spTree>
    <p:extLst>
      <p:ext uri="{BB962C8B-B14F-4D97-AF65-F5344CB8AC3E}">
        <p14:creationId xmlns:p14="http://schemas.microsoft.com/office/powerpoint/2010/main" val="51168911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69844" y="2250220"/>
            <a:ext cx="8077199" cy="1026589"/>
          </a:xfrm>
          <a:prstGeom prst="rect">
            <a:avLst/>
          </a:prstGeom>
        </p:spPr>
        <p:txBody>
          <a:bodyPr/>
          <a:lstStyle>
            <a:lvl1pPr>
              <a:defRPr sz="3600" b="1" i="0">
                <a:solidFill>
                  <a:srgbClr val="F8F8F8"/>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491119"/>
            <a:ext cx="6400800" cy="1314450"/>
          </a:xfrm>
          <a:prstGeom prst="rect">
            <a:avLst/>
          </a:prstGeom>
        </p:spPr>
        <p:txBody>
          <a:bodyPr/>
          <a:lstStyle>
            <a:lvl1pPr marL="0" indent="0" algn="ctr">
              <a:buNone/>
              <a:defRPr>
                <a:solidFill>
                  <a:srgbClr val="D7DF23"/>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9" name="TextBox 8">
            <a:extLst>
              <a:ext uri="{FF2B5EF4-FFF2-40B4-BE49-F238E27FC236}">
                <a16:creationId xmlns:a16="http://schemas.microsoft.com/office/drawing/2014/main" id="{31A5FB17-D3FE-8B4C-892A-4E155C039122}"/>
              </a:ext>
            </a:extLst>
          </p:cNvPr>
          <p:cNvSpPr txBox="1"/>
          <p:nvPr userDrawn="1"/>
        </p:nvSpPr>
        <p:spPr>
          <a:xfrm>
            <a:off x="6723343" y="4839365"/>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7" name="TextBox 6">
            <a:extLst>
              <a:ext uri="{FF2B5EF4-FFF2-40B4-BE49-F238E27FC236}">
                <a16:creationId xmlns:a16="http://schemas.microsoft.com/office/drawing/2014/main" id="{A24393EE-C035-E343-B71D-C399DA51E06A}"/>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3833564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45B9D-C3DF-DE4B-9B4F-7C0DA849AF4A}"/>
              </a:ext>
            </a:extLst>
          </p:cNvPr>
          <p:cNvSpPr>
            <a:spLocks noGrp="1"/>
          </p:cNvSpPr>
          <p:nvPr>
            <p:ph type="title"/>
          </p:nvPr>
        </p:nvSpPr>
        <p:spPr>
          <a:xfrm>
            <a:off x="628649" y="274638"/>
            <a:ext cx="7945507" cy="993775"/>
          </a:xfrm>
          <a:prstGeom prst="rect">
            <a:avLst/>
          </a:prstGeom>
        </p:spPr>
        <p:txBody>
          <a:bodyPr anchor="ctr"/>
          <a:lstStyle>
            <a:lvl1pPr>
              <a:defRPr b="1" i="0">
                <a:solidFill>
                  <a:schemeClr val="accent1"/>
                </a:solidFill>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19A3BE71-BB56-DB49-A2AC-43C1DD68FB57}"/>
              </a:ext>
            </a:extLst>
          </p:cNvPr>
          <p:cNvSpPr>
            <a:spLocks noGrp="1"/>
          </p:cNvSpPr>
          <p:nvPr>
            <p:ph idx="1"/>
          </p:nvPr>
        </p:nvSpPr>
        <p:spPr>
          <a:xfrm>
            <a:off x="628650" y="1370013"/>
            <a:ext cx="7886700"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6947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AA442C-CD60-894F-9D25-57AED7C9BA97}"/>
              </a:ext>
            </a:extLst>
          </p:cNvPr>
          <p:cNvSpPr>
            <a:spLocks noGrp="1"/>
          </p:cNvSpPr>
          <p:nvPr>
            <p:ph type="title"/>
          </p:nvPr>
        </p:nvSpPr>
        <p:spPr>
          <a:xfrm>
            <a:off x="628650" y="299576"/>
            <a:ext cx="4022863" cy="993775"/>
          </a:xfrm>
          <a:prstGeom prst="rect">
            <a:avLst/>
          </a:prstGeom>
        </p:spPr>
        <p:txBody>
          <a:bodyPr vert="horz" lIns="91440" tIns="45720" rIns="91440" bIns="45720" rtlCol="0" anchor="ctr">
            <a:normAutofit/>
          </a:bodyPr>
          <a:lstStyle>
            <a:lvl1pPr>
              <a:defRPr sz="3600" b="1" i="0">
                <a:solidFill>
                  <a:schemeClr val="accent1"/>
                </a:solidFill>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5" name="Content Placeholder 2">
            <a:extLst>
              <a:ext uri="{FF2B5EF4-FFF2-40B4-BE49-F238E27FC236}">
                <a16:creationId xmlns:a16="http://schemas.microsoft.com/office/drawing/2014/main" id="{C1B4C82E-1498-C544-8443-DA8DB5919FA1}"/>
              </a:ext>
            </a:extLst>
          </p:cNvPr>
          <p:cNvSpPr>
            <a:spLocks noGrp="1"/>
          </p:cNvSpPr>
          <p:nvPr>
            <p:ph idx="1"/>
          </p:nvPr>
        </p:nvSpPr>
        <p:spPr>
          <a:xfrm>
            <a:off x="628650" y="1370013"/>
            <a:ext cx="4022863"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544E223D-FD6F-AD40-AEA8-77FBDBC88B88}"/>
              </a:ext>
            </a:extLst>
          </p:cNvPr>
          <p:cNvSpPr>
            <a:spLocks noGrp="1"/>
          </p:cNvSpPr>
          <p:nvPr>
            <p:ph idx="10"/>
          </p:nvPr>
        </p:nvSpPr>
        <p:spPr>
          <a:xfrm>
            <a:off x="5431692" y="1370013"/>
            <a:ext cx="3712308" cy="3262312"/>
          </a:xfrm>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67819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AA442C-CD60-894F-9D25-57AED7C9BA97}"/>
              </a:ext>
            </a:extLst>
          </p:cNvPr>
          <p:cNvSpPr>
            <a:spLocks noGrp="1"/>
          </p:cNvSpPr>
          <p:nvPr>
            <p:ph type="title"/>
          </p:nvPr>
        </p:nvSpPr>
        <p:spPr>
          <a:xfrm>
            <a:off x="628650" y="299576"/>
            <a:ext cx="4022863" cy="993775"/>
          </a:xfrm>
          <a:prstGeom prst="rect">
            <a:avLst/>
          </a:prstGeom>
        </p:spPr>
        <p:txBody>
          <a:bodyPr vert="horz" lIns="91440" tIns="45720" rIns="91440" bIns="45720" rtlCol="0" anchor="ctr">
            <a:normAutofit/>
          </a:bodyPr>
          <a:lstStyle>
            <a:lvl1pPr>
              <a:defRPr sz="3600" b="1" i="0">
                <a:solidFill>
                  <a:schemeClr val="tx2"/>
                </a:solidFill>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5" name="Content Placeholder 2">
            <a:extLst>
              <a:ext uri="{FF2B5EF4-FFF2-40B4-BE49-F238E27FC236}">
                <a16:creationId xmlns:a16="http://schemas.microsoft.com/office/drawing/2014/main" id="{C1B4C82E-1498-C544-8443-DA8DB5919FA1}"/>
              </a:ext>
            </a:extLst>
          </p:cNvPr>
          <p:cNvSpPr>
            <a:spLocks noGrp="1"/>
          </p:cNvSpPr>
          <p:nvPr>
            <p:ph idx="1"/>
          </p:nvPr>
        </p:nvSpPr>
        <p:spPr>
          <a:xfrm>
            <a:off x="628650" y="1370013"/>
            <a:ext cx="4022863"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544E223D-FD6F-AD40-AEA8-77FBDBC88B88}"/>
              </a:ext>
            </a:extLst>
          </p:cNvPr>
          <p:cNvSpPr>
            <a:spLocks noGrp="1"/>
          </p:cNvSpPr>
          <p:nvPr>
            <p:ph idx="10"/>
          </p:nvPr>
        </p:nvSpPr>
        <p:spPr>
          <a:xfrm>
            <a:off x="5431692" y="1370013"/>
            <a:ext cx="3712308" cy="3262312"/>
          </a:xfrm>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60448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52521-A925-B84A-9560-CD10CA8B1121}"/>
              </a:ext>
            </a:extLst>
          </p:cNvPr>
          <p:cNvSpPr>
            <a:spLocks noGrp="1"/>
          </p:cNvSpPr>
          <p:nvPr>
            <p:ph type="title"/>
          </p:nvPr>
        </p:nvSpPr>
        <p:spPr>
          <a:xfrm>
            <a:off x="628649" y="274638"/>
            <a:ext cx="7945507" cy="993775"/>
          </a:xfrm>
          <a:prstGeom prst="rect">
            <a:avLst/>
          </a:prstGeom>
        </p:spPr>
        <p:txBody>
          <a:bodyPr anchor="ctr"/>
          <a:lstStyle>
            <a:lvl1pPr>
              <a:defRPr sz="3600" b="1" i="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DC44684-9759-FD46-A618-8429D8FB3CD4}"/>
              </a:ext>
            </a:extLst>
          </p:cNvPr>
          <p:cNvSpPr>
            <a:spLocks noGrp="1"/>
          </p:cNvSpPr>
          <p:nvPr>
            <p:ph idx="1"/>
          </p:nvPr>
        </p:nvSpPr>
        <p:spPr>
          <a:xfrm>
            <a:off x="628650" y="1370013"/>
            <a:ext cx="7886700"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Action Button: Return 3">
            <a:hlinkClick r:id="rId2" action="ppaction://hlinksldjump" highlightClick="1"/>
          </p:cNvPr>
          <p:cNvSpPr/>
          <p:nvPr userDrawn="1"/>
        </p:nvSpPr>
        <p:spPr>
          <a:xfrm>
            <a:off x="8806238" y="4533594"/>
            <a:ext cx="342900" cy="342900"/>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
        <p:nvSpPr>
          <p:cNvPr id="5" name="TextBox 4"/>
          <p:cNvSpPr txBox="1"/>
          <p:nvPr userDrawn="1"/>
        </p:nvSpPr>
        <p:spPr>
          <a:xfrm>
            <a:off x="3036013" y="4737994"/>
            <a:ext cx="2049695" cy="276999"/>
          </a:xfrm>
          <a:prstGeom prst="rect">
            <a:avLst/>
          </a:prstGeom>
          <a:noFill/>
        </p:spPr>
        <p:txBody>
          <a:bodyPr wrap="square" rtlCol="0">
            <a:spAutoFit/>
          </a:bodyPr>
          <a:lstStyle/>
          <a:p>
            <a:pPr algn="ctr"/>
            <a:r>
              <a:rPr lang="en-US" sz="1200" cap="small" baseline="0" dirty="0" smtClean="0">
                <a:latin typeface="Arial" panose="020B0604020202020204" pitchFamily="34" charset="0"/>
                <a:ea typeface="Roboto Condensed" panose="02000000000000000000" pitchFamily="2" charset="0"/>
                <a:cs typeface="Arial" panose="020B0604020202020204" pitchFamily="34" charset="0"/>
              </a:rPr>
              <a:t>Water Utility</a:t>
            </a:r>
            <a:endParaRPr lang="en-US" sz="1200" cap="small" baseline="0" dirty="0">
              <a:latin typeface="Arial" panose="020B0604020202020204" pitchFamily="34" charset="0"/>
              <a:ea typeface="Roboto Condensed" panose="02000000000000000000" pitchFamily="2" charset="0"/>
              <a:cs typeface="Arial" panose="020B0604020202020204" pitchFamily="34" charset="0"/>
            </a:endParaRPr>
          </a:p>
        </p:txBody>
      </p:sp>
    </p:spTree>
    <p:extLst>
      <p:ext uri="{BB962C8B-B14F-4D97-AF65-F5344CB8AC3E}">
        <p14:creationId xmlns:p14="http://schemas.microsoft.com/office/powerpoint/2010/main" val="4274802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CFDF07-545B-534A-981A-678E83F0EF26}"/>
              </a:ext>
            </a:extLst>
          </p:cNvPr>
          <p:cNvSpPr>
            <a:spLocks noGrp="1"/>
          </p:cNvSpPr>
          <p:nvPr>
            <p:ph type="title"/>
          </p:nvPr>
        </p:nvSpPr>
        <p:spPr>
          <a:xfrm>
            <a:off x="4979337" y="299576"/>
            <a:ext cx="4022863" cy="993775"/>
          </a:xfrm>
          <a:prstGeom prst="rect">
            <a:avLst/>
          </a:prstGeom>
          <a:noFill/>
        </p:spPr>
        <p:txBody>
          <a:bodyPr vert="horz" lIns="91440" tIns="45720" rIns="91440" bIns="45720" rtlCol="0" anchor="ctr">
            <a:normAutofit/>
          </a:bodyPr>
          <a:lstStyle>
            <a:lvl1pPr>
              <a:defRPr sz="3600" b="1" i="0">
                <a:solidFill>
                  <a:schemeClr val="accent3"/>
                </a:solidFill>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E87BCCD-4779-AB4C-8F8B-C27775585392}"/>
              </a:ext>
            </a:extLst>
          </p:cNvPr>
          <p:cNvSpPr>
            <a:spLocks noGrp="1"/>
          </p:cNvSpPr>
          <p:nvPr>
            <p:ph idx="1"/>
          </p:nvPr>
        </p:nvSpPr>
        <p:spPr>
          <a:xfrm>
            <a:off x="143620" y="1370013"/>
            <a:ext cx="4022863" cy="3262312"/>
          </a:xfrm>
          <a:prstGeom prst="rect">
            <a:avLst/>
          </a:prstGeom>
        </p:spPr>
        <p:txBody>
          <a:bodyPr vert="horz" lIns="91440" tIns="45720" rIns="91440" bIns="45720" rtlCol="0">
            <a:normAutofit/>
          </a:bodyPr>
          <a:lstStyle>
            <a:lvl1pPr>
              <a:defRPr>
                <a:solidFill>
                  <a:schemeClr val="accent5">
                    <a:lumMod val="10000"/>
                  </a:schemeClr>
                </a:solidFill>
                <a:latin typeface="Arial" panose="020B0604020202020204" pitchFamily="34" charset="0"/>
                <a:cs typeface="Arial" panose="020B0604020202020204" pitchFamily="34" charset="0"/>
              </a:defRPr>
            </a:lvl1pPr>
            <a:lvl2pPr>
              <a:defRPr>
                <a:solidFill>
                  <a:schemeClr val="accent5">
                    <a:lumMod val="10000"/>
                  </a:schemeClr>
                </a:solidFill>
                <a:latin typeface="Arial" panose="020B0604020202020204" pitchFamily="34" charset="0"/>
                <a:cs typeface="Arial" panose="020B0604020202020204" pitchFamily="34" charset="0"/>
              </a:defRPr>
            </a:lvl2pPr>
            <a:lvl3pPr>
              <a:defRPr>
                <a:solidFill>
                  <a:schemeClr val="accent5">
                    <a:lumMod val="10000"/>
                  </a:schemeClr>
                </a:solidFill>
                <a:latin typeface="Arial" panose="020B0604020202020204" pitchFamily="34" charset="0"/>
                <a:cs typeface="Arial" panose="020B0604020202020204" pitchFamily="34" charset="0"/>
              </a:defRPr>
            </a:lvl3pPr>
            <a:lvl4pPr>
              <a:defRPr>
                <a:solidFill>
                  <a:schemeClr val="accent5">
                    <a:lumMod val="10000"/>
                  </a:schemeClr>
                </a:solidFill>
                <a:latin typeface="Arial" panose="020B0604020202020204" pitchFamily="34" charset="0"/>
                <a:cs typeface="Arial" panose="020B0604020202020204" pitchFamily="34" charset="0"/>
              </a:defRPr>
            </a:lvl4pPr>
            <a:lvl5pPr>
              <a:defRPr>
                <a:solidFill>
                  <a:schemeClr val="accent5">
                    <a:lumMod val="10000"/>
                  </a:schemeClr>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2">
            <a:extLst>
              <a:ext uri="{FF2B5EF4-FFF2-40B4-BE49-F238E27FC236}">
                <a16:creationId xmlns:a16="http://schemas.microsoft.com/office/drawing/2014/main" id="{E439D9BA-A174-D147-92B1-6571C71BBD8F}"/>
              </a:ext>
            </a:extLst>
          </p:cNvPr>
          <p:cNvSpPr>
            <a:spLocks noGrp="1"/>
          </p:cNvSpPr>
          <p:nvPr>
            <p:ph idx="10"/>
          </p:nvPr>
        </p:nvSpPr>
        <p:spPr>
          <a:xfrm>
            <a:off x="4979338" y="1370013"/>
            <a:ext cx="4022863" cy="3262312"/>
          </a:xfrm>
          <a:prstGeom prst="rect">
            <a:avLst/>
          </a:prstGeom>
        </p:spPr>
        <p:txBody>
          <a:bodyPr vert="horz" lIns="91440" tIns="45720" rIns="91440" bIns="45720" rtlCol="0">
            <a:normAutofit/>
          </a:bodyPr>
          <a:lstStyle>
            <a:lvl1pPr>
              <a:defRPr>
                <a:solidFill>
                  <a:schemeClr val="accent5"/>
                </a:solidFill>
                <a:latin typeface="Arial" panose="020B0604020202020204" pitchFamily="34" charset="0"/>
                <a:cs typeface="Arial" panose="020B0604020202020204" pitchFamily="34" charset="0"/>
              </a:defRPr>
            </a:lvl1pPr>
            <a:lvl2pPr>
              <a:defRPr>
                <a:solidFill>
                  <a:schemeClr val="accent5"/>
                </a:solidFill>
                <a:latin typeface="Arial" panose="020B0604020202020204" pitchFamily="34" charset="0"/>
                <a:cs typeface="Arial" panose="020B0604020202020204" pitchFamily="34" charset="0"/>
              </a:defRPr>
            </a:lvl2pPr>
            <a:lvl3pPr>
              <a:defRPr>
                <a:solidFill>
                  <a:schemeClr val="accent5"/>
                </a:solidFill>
                <a:latin typeface="Arial" panose="020B0604020202020204" pitchFamily="34" charset="0"/>
                <a:cs typeface="Arial" panose="020B0604020202020204" pitchFamily="34" charset="0"/>
              </a:defRPr>
            </a:lvl3pPr>
            <a:lvl4pPr>
              <a:defRPr>
                <a:solidFill>
                  <a:schemeClr val="accent5"/>
                </a:solidFill>
                <a:latin typeface="Arial" panose="020B0604020202020204" pitchFamily="34" charset="0"/>
                <a:cs typeface="Arial" panose="020B0604020202020204" pitchFamily="34" charset="0"/>
              </a:defRPr>
            </a:lvl4pPr>
            <a:lvl5pPr>
              <a:defRPr>
                <a:solidFill>
                  <a:schemeClr val="accent5"/>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47619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27568F-B7AC-1D4B-9C9D-E774CE50AC99}"/>
              </a:ext>
            </a:extLst>
          </p:cNvPr>
          <p:cNvSpPr>
            <a:spLocks noGrp="1"/>
          </p:cNvSpPr>
          <p:nvPr>
            <p:ph type="title"/>
          </p:nvPr>
        </p:nvSpPr>
        <p:spPr>
          <a:xfrm>
            <a:off x="5057527" y="402943"/>
            <a:ext cx="4022863" cy="993775"/>
          </a:xfrm>
          <a:prstGeom prst="rect">
            <a:avLst/>
          </a:prstGeom>
        </p:spPr>
        <p:txBody>
          <a:bodyPr vert="horz" lIns="91440" tIns="45720" rIns="91440" bIns="45720" rtlCol="0" anchor="ctr">
            <a:normAutofit/>
          </a:bodyPr>
          <a:lstStyle>
            <a:lvl1pPr>
              <a:defRPr sz="3600" b="1" i="0">
                <a:solidFill>
                  <a:schemeClr val="accent1"/>
                </a:solidFill>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E2F76977-2975-C944-8E22-F2C8FD57A4AF}"/>
              </a:ext>
            </a:extLst>
          </p:cNvPr>
          <p:cNvSpPr>
            <a:spLocks noGrp="1"/>
          </p:cNvSpPr>
          <p:nvPr>
            <p:ph idx="1"/>
          </p:nvPr>
        </p:nvSpPr>
        <p:spPr>
          <a:xfrm>
            <a:off x="5057527" y="1473380"/>
            <a:ext cx="4022863" cy="3262312"/>
          </a:xfrm>
          <a:prstGeom prst="rect">
            <a:avLst/>
          </a:prstGeom>
        </p:spPr>
        <p:txBody>
          <a:bodyPr vert="horz" lIns="91440" tIns="45720" rIns="91440" bIns="45720" rtlCol="0">
            <a:normAutofit/>
          </a:bodyPr>
          <a:lstStyle>
            <a:lvl1pPr>
              <a:defRPr>
                <a:solidFill>
                  <a:schemeClr val="accent5">
                    <a:lumMod val="10000"/>
                  </a:schemeClr>
                </a:solidFill>
                <a:latin typeface="Arial" panose="020B0604020202020204" pitchFamily="34" charset="0"/>
                <a:cs typeface="Arial" panose="020B0604020202020204" pitchFamily="34" charset="0"/>
              </a:defRPr>
            </a:lvl1pPr>
            <a:lvl2pPr>
              <a:defRPr>
                <a:solidFill>
                  <a:schemeClr val="accent5">
                    <a:lumMod val="10000"/>
                  </a:schemeClr>
                </a:solidFill>
                <a:latin typeface="Arial" panose="020B0604020202020204" pitchFamily="34" charset="0"/>
                <a:cs typeface="Arial" panose="020B0604020202020204" pitchFamily="34" charset="0"/>
              </a:defRPr>
            </a:lvl2pPr>
            <a:lvl3pPr>
              <a:defRPr>
                <a:solidFill>
                  <a:schemeClr val="accent5">
                    <a:lumMod val="10000"/>
                  </a:schemeClr>
                </a:solidFill>
                <a:latin typeface="Arial" panose="020B0604020202020204" pitchFamily="34" charset="0"/>
                <a:cs typeface="Arial" panose="020B0604020202020204" pitchFamily="34" charset="0"/>
              </a:defRPr>
            </a:lvl3pPr>
            <a:lvl4pPr>
              <a:defRPr>
                <a:solidFill>
                  <a:schemeClr val="accent5">
                    <a:lumMod val="10000"/>
                  </a:schemeClr>
                </a:solidFill>
                <a:latin typeface="Arial" panose="020B0604020202020204" pitchFamily="34" charset="0"/>
                <a:cs typeface="Arial" panose="020B0604020202020204" pitchFamily="34" charset="0"/>
              </a:defRPr>
            </a:lvl4pPr>
            <a:lvl5pPr>
              <a:defRPr>
                <a:solidFill>
                  <a:schemeClr val="accent5">
                    <a:lumMod val="10000"/>
                  </a:schemeClr>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
            <a:extLst>
              <a:ext uri="{FF2B5EF4-FFF2-40B4-BE49-F238E27FC236}">
                <a16:creationId xmlns:a16="http://schemas.microsoft.com/office/drawing/2014/main" id="{A8016018-1283-664E-993A-E027841B7ECF}"/>
              </a:ext>
            </a:extLst>
          </p:cNvPr>
          <p:cNvSpPr>
            <a:spLocks noGrp="1"/>
          </p:cNvSpPr>
          <p:nvPr>
            <p:ph idx="10"/>
          </p:nvPr>
        </p:nvSpPr>
        <p:spPr>
          <a:xfrm>
            <a:off x="486852" y="1473380"/>
            <a:ext cx="4022863" cy="3262312"/>
          </a:xfrm>
          <a:prstGeom prst="rect">
            <a:avLst/>
          </a:prstGeom>
        </p:spPr>
        <p:txBody>
          <a:bodyPr vert="horz" lIns="91440" tIns="45720" rIns="91440" bIns="45720" rtlCol="0">
            <a:normAutofit/>
          </a:bodyPr>
          <a:lstStyle>
            <a:lvl1pPr>
              <a:defRPr>
                <a:solidFill>
                  <a:srgbClr val="F8F8F8"/>
                </a:solidFill>
                <a:latin typeface="Arial" panose="020B0604020202020204" pitchFamily="34" charset="0"/>
                <a:cs typeface="Arial" panose="020B0604020202020204" pitchFamily="34" charset="0"/>
              </a:defRPr>
            </a:lvl1pPr>
            <a:lvl2pPr>
              <a:defRPr>
                <a:solidFill>
                  <a:srgbClr val="F8F8F8"/>
                </a:solidFill>
                <a:latin typeface="Arial" panose="020B0604020202020204" pitchFamily="34" charset="0"/>
                <a:cs typeface="Arial" panose="020B0604020202020204" pitchFamily="34" charset="0"/>
              </a:defRPr>
            </a:lvl2pPr>
            <a:lvl3pPr>
              <a:defRPr>
                <a:solidFill>
                  <a:srgbClr val="F8F8F8"/>
                </a:solidFill>
                <a:latin typeface="Arial" panose="020B0604020202020204" pitchFamily="34" charset="0"/>
                <a:cs typeface="Arial" panose="020B0604020202020204" pitchFamily="34" charset="0"/>
              </a:defRPr>
            </a:lvl3pPr>
            <a:lvl4pPr>
              <a:defRPr>
                <a:solidFill>
                  <a:srgbClr val="F8F8F8"/>
                </a:solidFill>
                <a:latin typeface="Arial" panose="020B0604020202020204" pitchFamily="34" charset="0"/>
                <a:cs typeface="Arial" panose="020B0604020202020204" pitchFamily="34" charset="0"/>
              </a:defRPr>
            </a:lvl4pPr>
            <a:lvl5pPr>
              <a:defRPr>
                <a:solidFill>
                  <a:srgbClr val="F8F8F8"/>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a:extLst>
              <a:ext uri="{FF2B5EF4-FFF2-40B4-BE49-F238E27FC236}">
                <a16:creationId xmlns:a16="http://schemas.microsoft.com/office/drawing/2014/main" id="{C56052AE-02A9-5D46-A08D-BAA21DD332C6}"/>
              </a:ext>
            </a:extLst>
          </p:cNvPr>
          <p:cNvSpPr>
            <a:spLocks noGrp="1"/>
          </p:cNvSpPr>
          <p:nvPr>
            <p:ph type="body" sz="quarter" idx="11" hasCustomPrompt="1"/>
          </p:nvPr>
        </p:nvSpPr>
        <p:spPr>
          <a:xfrm>
            <a:off x="486852" y="276483"/>
            <a:ext cx="4022725" cy="1033463"/>
          </a:xfrm>
          <a:prstGeom prst="rect">
            <a:avLst/>
          </a:prstGeom>
        </p:spPr>
        <p:txBody>
          <a:bodyPr/>
          <a:lstStyle>
            <a:lvl1pPr marL="0" indent="0">
              <a:buNone/>
              <a:defRPr sz="3600" b="1" i="0">
                <a:solidFill>
                  <a:srgbClr val="D7DF23"/>
                </a:solidFill>
                <a:latin typeface="Roboto Condensed" panose="02000000000000000000" pitchFamily="2" charset="0"/>
                <a:ea typeface="Roboto Condensed" panose="02000000000000000000" pitchFamily="2" charset="0"/>
              </a:defRPr>
            </a:lvl1pPr>
          </a:lstStyle>
          <a:p>
            <a:r>
              <a:rPr lang="en-US" b="1" i="0" dirty="0">
                <a:solidFill>
                  <a:schemeClr val="accent3"/>
                </a:solidFill>
                <a:latin typeface="Roboto Condensed" panose="02000000000000000000" pitchFamily="2" charset="0"/>
                <a:ea typeface="Roboto Condensed" panose="02000000000000000000" pitchFamily="2" charset="0"/>
              </a:rPr>
              <a:t>Click to edit Master title style</a:t>
            </a:r>
          </a:p>
          <a:p>
            <a:pPr lvl="4"/>
            <a:endParaRPr lang="en-US" dirty="0"/>
          </a:p>
        </p:txBody>
      </p:sp>
    </p:spTree>
    <p:extLst>
      <p:ext uri="{BB962C8B-B14F-4D97-AF65-F5344CB8AC3E}">
        <p14:creationId xmlns:p14="http://schemas.microsoft.com/office/powerpoint/2010/main" val="973402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27568F-B7AC-1D4B-9C9D-E774CE50AC99}"/>
              </a:ext>
            </a:extLst>
          </p:cNvPr>
          <p:cNvSpPr>
            <a:spLocks noGrp="1"/>
          </p:cNvSpPr>
          <p:nvPr>
            <p:ph type="title"/>
          </p:nvPr>
        </p:nvSpPr>
        <p:spPr>
          <a:xfrm>
            <a:off x="5057527" y="402943"/>
            <a:ext cx="4022863" cy="993775"/>
          </a:xfrm>
          <a:prstGeom prst="rect">
            <a:avLst/>
          </a:prstGeom>
        </p:spPr>
        <p:txBody>
          <a:bodyPr vert="horz" lIns="91440" tIns="45720" rIns="91440" bIns="45720" rtlCol="0" anchor="ctr">
            <a:normAutofit/>
          </a:bodyPr>
          <a:lstStyle>
            <a:lvl1pPr>
              <a:defRPr sz="3600" b="1" i="0">
                <a:solidFill>
                  <a:schemeClr val="tx2"/>
                </a:solidFill>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E2F76977-2975-C944-8E22-F2C8FD57A4AF}"/>
              </a:ext>
            </a:extLst>
          </p:cNvPr>
          <p:cNvSpPr>
            <a:spLocks noGrp="1"/>
          </p:cNvSpPr>
          <p:nvPr>
            <p:ph idx="1"/>
          </p:nvPr>
        </p:nvSpPr>
        <p:spPr>
          <a:xfrm>
            <a:off x="5057527" y="1473380"/>
            <a:ext cx="4022863" cy="3262312"/>
          </a:xfrm>
          <a:prstGeom prst="rect">
            <a:avLst/>
          </a:prstGeom>
        </p:spPr>
        <p:txBody>
          <a:bodyPr vert="horz" lIns="91440" tIns="45720" rIns="91440" bIns="45720" rtlCol="0">
            <a:normAutofit/>
          </a:bodyPr>
          <a:lstStyle>
            <a:lvl1pPr>
              <a:defRPr>
                <a:solidFill>
                  <a:schemeClr val="accent5">
                    <a:lumMod val="10000"/>
                  </a:schemeClr>
                </a:solidFill>
                <a:latin typeface="Arial" panose="020B0604020202020204" pitchFamily="34" charset="0"/>
                <a:cs typeface="Arial" panose="020B0604020202020204" pitchFamily="34" charset="0"/>
              </a:defRPr>
            </a:lvl1pPr>
            <a:lvl2pPr>
              <a:defRPr>
                <a:solidFill>
                  <a:schemeClr val="accent5">
                    <a:lumMod val="10000"/>
                  </a:schemeClr>
                </a:solidFill>
                <a:latin typeface="Arial" panose="020B0604020202020204" pitchFamily="34" charset="0"/>
                <a:cs typeface="Arial" panose="020B0604020202020204" pitchFamily="34" charset="0"/>
              </a:defRPr>
            </a:lvl2pPr>
            <a:lvl3pPr>
              <a:defRPr>
                <a:solidFill>
                  <a:schemeClr val="accent5">
                    <a:lumMod val="10000"/>
                  </a:schemeClr>
                </a:solidFill>
                <a:latin typeface="Arial" panose="020B0604020202020204" pitchFamily="34" charset="0"/>
                <a:cs typeface="Arial" panose="020B0604020202020204" pitchFamily="34" charset="0"/>
              </a:defRPr>
            </a:lvl3pPr>
            <a:lvl4pPr>
              <a:defRPr>
                <a:solidFill>
                  <a:schemeClr val="accent5">
                    <a:lumMod val="10000"/>
                  </a:schemeClr>
                </a:solidFill>
                <a:latin typeface="Arial" panose="020B0604020202020204" pitchFamily="34" charset="0"/>
                <a:cs typeface="Arial" panose="020B0604020202020204" pitchFamily="34" charset="0"/>
              </a:defRPr>
            </a:lvl4pPr>
            <a:lvl5pPr>
              <a:defRPr>
                <a:solidFill>
                  <a:schemeClr val="accent5">
                    <a:lumMod val="10000"/>
                  </a:schemeClr>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
            <a:extLst>
              <a:ext uri="{FF2B5EF4-FFF2-40B4-BE49-F238E27FC236}">
                <a16:creationId xmlns:a16="http://schemas.microsoft.com/office/drawing/2014/main" id="{A8016018-1283-664E-993A-E027841B7ECF}"/>
              </a:ext>
            </a:extLst>
          </p:cNvPr>
          <p:cNvSpPr>
            <a:spLocks noGrp="1"/>
          </p:cNvSpPr>
          <p:nvPr>
            <p:ph idx="10"/>
          </p:nvPr>
        </p:nvSpPr>
        <p:spPr>
          <a:xfrm>
            <a:off x="486852" y="1473380"/>
            <a:ext cx="4022863" cy="3262312"/>
          </a:xfrm>
          <a:prstGeom prst="rect">
            <a:avLst/>
          </a:prstGeom>
        </p:spPr>
        <p:txBody>
          <a:bodyPr vert="horz" lIns="91440" tIns="45720" rIns="91440" bIns="45720" rtlCol="0">
            <a:normAutofit/>
          </a:bodyPr>
          <a:lstStyle>
            <a:lvl1pPr>
              <a:defRPr>
                <a:solidFill>
                  <a:srgbClr val="F8F8F8"/>
                </a:solidFill>
                <a:latin typeface="Arial" panose="020B0604020202020204" pitchFamily="34" charset="0"/>
                <a:cs typeface="Arial" panose="020B0604020202020204" pitchFamily="34" charset="0"/>
              </a:defRPr>
            </a:lvl1pPr>
            <a:lvl2pPr>
              <a:defRPr>
                <a:solidFill>
                  <a:srgbClr val="F8F8F8"/>
                </a:solidFill>
                <a:latin typeface="Arial" panose="020B0604020202020204" pitchFamily="34" charset="0"/>
                <a:cs typeface="Arial" panose="020B0604020202020204" pitchFamily="34" charset="0"/>
              </a:defRPr>
            </a:lvl2pPr>
            <a:lvl3pPr>
              <a:defRPr>
                <a:solidFill>
                  <a:srgbClr val="F8F8F8"/>
                </a:solidFill>
                <a:latin typeface="Arial" panose="020B0604020202020204" pitchFamily="34" charset="0"/>
                <a:cs typeface="Arial" panose="020B0604020202020204" pitchFamily="34" charset="0"/>
              </a:defRPr>
            </a:lvl3pPr>
            <a:lvl4pPr>
              <a:defRPr>
                <a:solidFill>
                  <a:srgbClr val="F8F8F8"/>
                </a:solidFill>
                <a:latin typeface="Arial" panose="020B0604020202020204" pitchFamily="34" charset="0"/>
                <a:cs typeface="Arial" panose="020B0604020202020204" pitchFamily="34" charset="0"/>
              </a:defRPr>
            </a:lvl4pPr>
            <a:lvl5pPr>
              <a:defRPr>
                <a:solidFill>
                  <a:srgbClr val="F8F8F8"/>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a:extLst>
              <a:ext uri="{FF2B5EF4-FFF2-40B4-BE49-F238E27FC236}">
                <a16:creationId xmlns:a16="http://schemas.microsoft.com/office/drawing/2014/main" id="{5B3E76EA-6332-8943-9EBF-815D6B6F9D1A}"/>
              </a:ext>
            </a:extLst>
          </p:cNvPr>
          <p:cNvSpPr>
            <a:spLocks noGrp="1"/>
          </p:cNvSpPr>
          <p:nvPr>
            <p:ph type="body" sz="quarter" idx="11" hasCustomPrompt="1"/>
          </p:nvPr>
        </p:nvSpPr>
        <p:spPr>
          <a:xfrm>
            <a:off x="486852" y="290231"/>
            <a:ext cx="4086225" cy="1106487"/>
          </a:xfrm>
          <a:prstGeom prst="rect">
            <a:avLst/>
          </a:prstGeom>
        </p:spPr>
        <p:txBody>
          <a:bodyPr/>
          <a:lstStyle>
            <a:lvl1pPr marL="0" indent="0">
              <a:buNone/>
              <a:defRPr sz="3600" b="1" i="0">
                <a:solidFill>
                  <a:srgbClr val="E8E8E8"/>
                </a:solidFill>
                <a:latin typeface="Roboto Condensed" panose="02000000000000000000" pitchFamily="2" charset="0"/>
                <a:ea typeface="Roboto Condensed" panose="02000000000000000000" pitchFamily="2" charset="0"/>
              </a:defRPr>
            </a:lvl1pPr>
          </a:lstStyle>
          <a:p>
            <a:r>
              <a:rPr lang="en-US" b="1" i="0" dirty="0">
                <a:solidFill>
                  <a:schemeClr val="accent6"/>
                </a:solidFill>
                <a:latin typeface="Roboto Condensed" panose="02000000000000000000" pitchFamily="2" charset="0"/>
                <a:ea typeface="Roboto Condensed" panose="02000000000000000000" pitchFamily="2" charset="0"/>
              </a:rPr>
              <a:t>Click to edit Master title style</a:t>
            </a:r>
          </a:p>
          <a:p>
            <a:pPr lvl="4"/>
            <a:endParaRPr lang="en-US" dirty="0"/>
          </a:p>
        </p:txBody>
      </p:sp>
    </p:spTree>
    <p:extLst>
      <p:ext uri="{BB962C8B-B14F-4D97-AF65-F5344CB8AC3E}">
        <p14:creationId xmlns:p14="http://schemas.microsoft.com/office/powerpoint/2010/main" val="2251051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A932-863E-DA4C-8B4C-654EACA9B696}"/>
              </a:ext>
            </a:extLst>
          </p:cNvPr>
          <p:cNvSpPr>
            <a:spLocks noGrp="1"/>
          </p:cNvSpPr>
          <p:nvPr>
            <p:ph type="title"/>
          </p:nvPr>
        </p:nvSpPr>
        <p:spPr>
          <a:xfrm>
            <a:off x="628649" y="274638"/>
            <a:ext cx="7945507" cy="993775"/>
          </a:xfrm>
          <a:prstGeom prst="rect">
            <a:avLst/>
          </a:prstGeom>
        </p:spPr>
        <p:txBody>
          <a:bodyPr>
            <a:normAutofit/>
          </a:bodyPr>
          <a:lstStyle>
            <a:lvl1pPr>
              <a:defRPr sz="3600" b="1" i="0">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E99FD2F3-C54F-4C4E-A58D-5220508FC9F5}"/>
              </a:ext>
            </a:extLst>
          </p:cNvPr>
          <p:cNvSpPr>
            <a:spLocks noGrp="1"/>
          </p:cNvSpPr>
          <p:nvPr>
            <p:ph idx="1"/>
          </p:nvPr>
        </p:nvSpPr>
        <p:spPr>
          <a:xfrm>
            <a:off x="628650" y="1370013"/>
            <a:ext cx="7886700" cy="3262312"/>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356171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7" Type="http://schemas.openxmlformats.org/officeDocument/2006/relationships/slide" Target="../slides/slid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image" Target="../media/image30.svg"/><Relationship Id="rId5" Type="http://schemas.openxmlformats.org/officeDocument/2006/relationships/image" Target="../media/image7.png"/><Relationship Id="rId4"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3.sv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3.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4.xml"/><Relationship Id="rId1" Type="http://schemas.openxmlformats.org/officeDocument/2006/relationships/slideLayout" Target="../slideLayouts/slideLayout4.xml"/><Relationship Id="rId5" Type="http://schemas.openxmlformats.org/officeDocument/2006/relationships/image" Target="../media/image3.svg"/><Relationship Id="rId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image" Target="../media/image5.png"/><Relationship Id="rId2" Type="http://schemas.openxmlformats.org/officeDocument/2006/relationships/theme" Target="../theme/theme5.xml"/><Relationship Id="rId1" Type="http://schemas.openxmlformats.org/officeDocument/2006/relationships/slideLayout" Target="../slideLayouts/slideLayout5.xml"/><Relationship Id="rId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theme" Target="../theme/theme6.xml"/><Relationship Id="rId1" Type="http://schemas.openxmlformats.org/officeDocument/2006/relationships/slideLayout" Target="../slideLayouts/slideLayout6.xml"/><Relationship Id="rId5" Type="http://schemas.openxmlformats.org/officeDocument/2006/relationships/image" Target="../media/image3.svg"/><Relationship Id="rId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7.xml"/><Relationship Id="rId1" Type="http://schemas.openxmlformats.org/officeDocument/2006/relationships/slideLayout" Target="../slideLayouts/slideLayout7.xml"/><Relationship Id="rId4" Type="http://schemas.openxmlformats.org/officeDocument/2006/relationships/image" Target="../media/image3.sv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8.xml"/><Relationship Id="rId1" Type="http://schemas.openxmlformats.org/officeDocument/2006/relationships/slideLayout" Target="../slideLayouts/slideLayout8.xml"/><Relationship Id="rId4" Type="http://schemas.openxmlformats.org/officeDocument/2006/relationships/image" Target="../media/image3.svg"/></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image" Target="../media/image3.sv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8F8F8"/>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8CC9D2F-6CC9-0646-9784-23BA2CE6C429}"/>
              </a:ext>
            </a:extLst>
          </p:cNvPr>
          <p:cNvPicPr>
            <a:picLocks noChangeAspect="1"/>
          </p:cNvPicPr>
          <p:nvPr userDrawn="1"/>
        </p:nvPicPr>
        <p:blipFill>
          <a:blip r:embed="rId3"/>
          <a:stretch>
            <a:fillRect/>
          </a:stretch>
        </p:blipFill>
        <p:spPr>
          <a:xfrm>
            <a:off x="0" y="20625"/>
            <a:ext cx="9144000" cy="5143500"/>
          </a:xfrm>
          <a:prstGeom prst="rect">
            <a:avLst/>
          </a:prstGeom>
        </p:spPr>
      </p:pic>
      <p:pic>
        <p:nvPicPr>
          <p:cNvPr id="7" name="Graphic 6">
            <a:extLst>
              <a:ext uri="{FF2B5EF4-FFF2-40B4-BE49-F238E27FC236}">
                <a16:creationId xmlns:a16="http://schemas.microsoft.com/office/drawing/2014/main" id="{E9433978-1E1B-D145-A702-1F50F67C9D3A}"/>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3501763" y="468396"/>
            <a:ext cx="2225269" cy="858515"/>
          </a:xfrm>
          <a:prstGeom prst="rect">
            <a:avLst/>
          </a:prstGeom>
        </p:spPr>
      </p:pic>
    </p:spTree>
    <p:extLst>
      <p:ext uri="{BB962C8B-B14F-4D97-AF65-F5344CB8AC3E}">
        <p14:creationId xmlns:p14="http://schemas.microsoft.com/office/powerpoint/2010/main" val="2620345885"/>
      </p:ext>
    </p:extLst>
  </p:cSld>
  <p:clrMap bg1="lt1" tx1="dk1" bg2="lt2" tx2="dk2" accent1="accent1" accent2="accent2" accent3="accent3" accent4="accent4" accent5="accent5" accent6="accent6" hlink="hlink" folHlink="folHlink"/>
  <p:sldLayoutIdLst>
    <p:sldLayoutId id="2147483660"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descr="A picture containing flower&#10;&#10;Description automatically generated">
            <a:extLst>
              <a:ext uri="{FF2B5EF4-FFF2-40B4-BE49-F238E27FC236}">
                <a16:creationId xmlns:a16="http://schemas.microsoft.com/office/drawing/2014/main" id="{AC645B82-8F90-974B-B4FA-03A570831FB1}"/>
              </a:ext>
            </a:extLst>
          </p:cNvPr>
          <p:cNvPicPr>
            <a:picLocks noChangeAspect="1"/>
          </p:cNvPicPr>
          <p:nvPr userDrawn="1"/>
        </p:nvPicPr>
        <p:blipFill>
          <a:blip r:embed="rId4"/>
          <a:stretch>
            <a:fillRect/>
          </a:stretch>
        </p:blipFill>
        <p:spPr>
          <a:xfrm>
            <a:off x="4388127" y="2289976"/>
            <a:ext cx="4755874" cy="2853524"/>
          </a:xfrm>
          <a:prstGeom prst="rect">
            <a:avLst/>
          </a:prstGeom>
        </p:spPr>
      </p:pic>
      <p:pic>
        <p:nvPicPr>
          <p:cNvPr id="7" name="Graphic 6">
            <a:extLst>
              <a:ext uri="{FF2B5EF4-FFF2-40B4-BE49-F238E27FC236}">
                <a16:creationId xmlns:a16="http://schemas.microsoft.com/office/drawing/2014/main" id="{816FF221-F392-0341-99A7-2550037B84C5}"/>
              </a:ext>
            </a:extLst>
          </p:cNvPr>
          <p:cNvPicPr>
            <a:picLocks noChangeAspect="1"/>
          </p:cNvPicPr>
          <p:nvPr userDrawn="1"/>
        </p:nvPicPr>
        <p:blipFill>
          <a:blip r:embed="rId5">
            <a:extLst>
              <a:ext uri="{96DAC541-7B7A-43D3-8B79-37D633B846F1}">
                <asvg:svgBlip xmlns="" xmlns:asvg="http://schemas.microsoft.com/office/drawing/2016/SVG/main" r:embed="rId6"/>
              </a:ext>
            </a:extLst>
          </a:blip>
          <a:stretch>
            <a:fillRect/>
          </a:stretch>
        </p:blipFill>
        <p:spPr>
          <a:xfrm>
            <a:off x="162045" y="4564416"/>
            <a:ext cx="971940" cy="374977"/>
          </a:xfrm>
          <a:prstGeom prst="rect">
            <a:avLst/>
          </a:prstGeom>
        </p:spPr>
      </p:pic>
      <p:sp>
        <p:nvSpPr>
          <p:cNvPr id="8" name="TextBox 7">
            <a:extLst>
              <a:ext uri="{FF2B5EF4-FFF2-40B4-BE49-F238E27FC236}">
                <a16:creationId xmlns:a16="http://schemas.microsoft.com/office/drawing/2014/main" id="{A4C83BDC-3132-1648-8B79-D31E40F18F19}"/>
              </a:ext>
            </a:extLst>
          </p:cNvPr>
          <p:cNvSpPr txBox="1"/>
          <p:nvPr userDrawn="1"/>
        </p:nvSpPr>
        <p:spPr>
          <a:xfrm>
            <a:off x="6723343" y="4839365"/>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6" name="TextBox 5">
            <a:extLst>
              <a:ext uri="{FF2B5EF4-FFF2-40B4-BE49-F238E27FC236}">
                <a16:creationId xmlns:a16="http://schemas.microsoft.com/office/drawing/2014/main" id="{94B9226F-6341-5E4E-9B49-664C452CCD7A}"/>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accent5">
                    <a:lumMod val="50000"/>
                  </a:schemeClr>
                </a:solidFill>
              </a:rPr>
              <a:t>CONFIDENTIAL</a:t>
            </a:r>
          </a:p>
        </p:txBody>
      </p:sp>
      <p:sp>
        <p:nvSpPr>
          <p:cNvPr id="2" name="Action Button: Return 1">
            <a:hlinkClick r:id="rId7" action="ppaction://hlinksldjump" highlightClick="1"/>
          </p:cNvPr>
          <p:cNvSpPr/>
          <p:nvPr userDrawn="1"/>
        </p:nvSpPr>
        <p:spPr>
          <a:xfrm>
            <a:off x="8801101" y="4564416"/>
            <a:ext cx="342900" cy="342900"/>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729799032"/>
      </p:ext>
    </p:extLst>
  </p:cSld>
  <p:clrMap bg1="lt1" tx1="dk1" bg2="lt2" tx2="dk2" accent1="accent1" accent2="accent2" accent3="accent3" accent4="accent4" accent5="accent5" accent6="accent6" hlink="hlink" folHlink="folHlink"/>
  <p:sldLayoutIdLst>
    <p:sldLayoutId id="2147483745" r:id="rId1"/>
    <p:sldLayoutId id="2147483746" r:id="rId2"/>
  </p:sldLayoutIdLst>
  <p:timing>
    <p:tnLst>
      <p:par>
        <p:cTn id="1" dur="indefinite" restart="never" nodeType="tmRoot"/>
      </p:par>
    </p:tnLst>
  </p:timing>
  <p:hf sldNum="0" hdr="0" ftr="0" dt="0"/>
  <p:txStyles>
    <p:titleStyle>
      <a:lvl1pPr algn="l" defTabSz="914378"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594" indent="-228594" algn="l" defTabSz="914378"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783" indent="-228594" algn="l" defTabSz="914378"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5"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8E8E8"/>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6BC1652-55E2-FB41-9E88-65D17815A2DD}"/>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accent5">
                    <a:lumMod val="50000"/>
                  </a:schemeClr>
                </a:solidFill>
                <a:latin typeface="Arial" panose="020B0604020202020204" pitchFamily="34" charset="0"/>
                <a:cs typeface="Arial" panose="020B0604020202020204" pitchFamily="34" charset="0"/>
              </a:rPr>
              <a:pPr/>
              <a:t>‹#›</a:t>
            </a:fld>
            <a:endParaRPr lang="en-US" altLang="en-US" sz="1800" dirty="0">
              <a:solidFill>
                <a:schemeClr val="accent5">
                  <a:lumMod val="50000"/>
                </a:schemeClr>
              </a:solidFill>
            </a:endParaRPr>
          </a:p>
        </p:txBody>
      </p:sp>
      <p:pic>
        <p:nvPicPr>
          <p:cNvPr id="11" name="Graphic 10">
            <a:extLst>
              <a:ext uri="{FF2B5EF4-FFF2-40B4-BE49-F238E27FC236}">
                <a16:creationId xmlns:a16="http://schemas.microsoft.com/office/drawing/2014/main" id="{C18854D3-5B2D-B54C-8AA9-EA575BD7A844}"/>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162045" y="4564415"/>
            <a:ext cx="971940" cy="374977"/>
          </a:xfrm>
          <a:prstGeom prst="rect">
            <a:avLst/>
          </a:prstGeom>
        </p:spPr>
      </p:pic>
      <p:sp>
        <p:nvSpPr>
          <p:cNvPr id="5" name="TextBox 4">
            <a:extLst>
              <a:ext uri="{FF2B5EF4-FFF2-40B4-BE49-F238E27FC236}">
                <a16:creationId xmlns:a16="http://schemas.microsoft.com/office/drawing/2014/main" id="{E9F793FC-793F-644E-83C7-3F18D8BD039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6" name="TextBox 5">
            <a:extLst>
              <a:ext uri="{FF2B5EF4-FFF2-40B4-BE49-F238E27FC236}">
                <a16:creationId xmlns:a16="http://schemas.microsoft.com/office/drawing/2014/main" id="{9D90879F-CC17-D544-9BF6-5499D124F3D6}"/>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accent5">
                    <a:lumMod val="50000"/>
                  </a:schemeClr>
                </a:solidFill>
              </a:rPr>
              <a:t>CONFIDENTIAL</a:t>
            </a:r>
          </a:p>
        </p:txBody>
      </p:sp>
    </p:spTree>
    <p:extLst>
      <p:ext uri="{BB962C8B-B14F-4D97-AF65-F5344CB8AC3E}">
        <p14:creationId xmlns:p14="http://schemas.microsoft.com/office/powerpoint/2010/main" val="2624466119"/>
      </p:ext>
    </p:extLst>
  </p:cSld>
  <p:clrMap bg1="lt1" tx1="dk1" bg2="lt2" tx2="dk2" accent1="accent1" accent2="accent2" accent3="accent3" accent4="accent4" accent5="accent5" accent6="accent6" hlink="hlink" folHlink="folHlink"/>
  <p:sldLayoutIdLst>
    <p:sldLayoutId id="2147483666" r:id="rId1"/>
  </p:sldLayoutIdLst>
  <p:hf sldNum="0" hdr="0" ftr="0" dt="0"/>
  <p:txStyles>
    <p:titleStyle>
      <a:lvl1pPr algn="l" defTabSz="914400" rtl="0" eaLnBrk="1" latinLnBrk="0" hangingPunct="1">
        <a:lnSpc>
          <a:spcPct val="90000"/>
        </a:lnSpc>
        <a:spcBef>
          <a:spcPct val="0"/>
        </a:spcBef>
        <a:buNone/>
        <a:defRPr sz="4000" b="1" i="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A9D9328-B13F-A24B-A881-B78BB3F6D137}"/>
              </a:ext>
            </a:extLst>
          </p:cNvPr>
          <p:cNvPicPr>
            <a:picLocks noChangeAspect="1"/>
          </p:cNvPicPr>
          <p:nvPr userDrawn="1"/>
        </p:nvPicPr>
        <p:blipFill>
          <a:blip r:embed="rId3"/>
          <a:stretch>
            <a:fillRect/>
          </a:stretch>
        </p:blipFill>
        <p:spPr>
          <a:xfrm>
            <a:off x="0" y="0"/>
            <a:ext cx="9144000" cy="5143500"/>
          </a:xfrm>
          <a:prstGeom prst="rect">
            <a:avLst/>
          </a:prstGeom>
        </p:spPr>
      </p:pic>
      <p:pic>
        <p:nvPicPr>
          <p:cNvPr id="9" name="Graphic 8">
            <a:extLst>
              <a:ext uri="{FF2B5EF4-FFF2-40B4-BE49-F238E27FC236}">
                <a16:creationId xmlns:a16="http://schemas.microsoft.com/office/drawing/2014/main" id="{EB60C660-ED40-BC45-945E-DD04300B4E8F}"/>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162045" y="4564415"/>
            <a:ext cx="971940" cy="374977"/>
          </a:xfrm>
          <a:prstGeom prst="rect">
            <a:avLst/>
          </a:prstGeom>
        </p:spPr>
      </p:pic>
      <p:sp>
        <p:nvSpPr>
          <p:cNvPr id="11" name="TextBox 10">
            <a:extLst>
              <a:ext uri="{FF2B5EF4-FFF2-40B4-BE49-F238E27FC236}">
                <a16:creationId xmlns:a16="http://schemas.microsoft.com/office/drawing/2014/main" id="{756CEC1B-BD31-A544-8F3C-E0891B5EC2DB}"/>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bg1"/>
                </a:solidFill>
                <a:latin typeface="Arial" panose="020B0604020202020204" pitchFamily="34" charset="0"/>
                <a:cs typeface="Arial" panose="020B0604020202020204" pitchFamily="34" charset="0"/>
              </a:rPr>
              <a:pPr/>
              <a:t>‹#›</a:t>
            </a:fld>
            <a:endParaRPr lang="en-US" altLang="en-US" sz="1800" dirty="0">
              <a:solidFill>
                <a:schemeClr val="bg1"/>
              </a:solidFill>
            </a:endParaRPr>
          </a:p>
        </p:txBody>
      </p:sp>
      <p:sp>
        <p:nvSpPr>
          <p:cNvPr id="8" name="TextBox 7">
            <a:extLst>
              <a:ext uri="{FF2B5EF4-FFF2-40B4-BE49-F238E27FC236}">
                <a16:creationId xmlns:a16="http://schemas.microsoft.com/office/drawing/2014/main" id="{844153E8-7F87-D14D-8B74-23457BB2DF3B}"/>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6" name="TextBox 5">
            <a:extLst>
              <a:ext uri="{FF2B5EF4-FFF2-40B4-BE49-F238E27FC236}">
                <a16:creationId xmlns:a16="http://schemas.microsoft.com/office/drawing/2014/main" id="{CB320464-AB67-F04E-8D71-40FD374399F4}"/>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1147664552"/>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261983D-FC98-2343-8D3E-9D93C705584C}"/>
              </a:ext>
            </a:extLst>
          </p:cNvPr>
          <p:cNvPicPr>
            <a:picLocks noChangeAspect="1"/>
          </p:cNvPicPr>
          <p:nvPr userDrawn="1"/>
        </p:nvPicPr>
        <p:blipFill>
          <a:blip r:embed="rId3"/>
          <a:stretch>
            <a:fillRect/>
          </a:stretch>
        </p:blipFill>
        <p:spPr>
          <a:xfrm>
            <a:off x="0" y="0"/>
            <a:ext cx="9144000" cy="5143500"/>
          </a:xfrm>
          <a:prstGeom prst="rect">
            <a:avLst/>
          </a:prstGeom>
        </p:spPr>
      </p:pic>
      <p:pic>
        <p:nvPicPr>
          <p:cNvPr id="9" name="Graphic 8">
            <a:extLst>
              <a:ext uri="{FF2B5EF4-FFF2-40B4-BE49-F238E27FC236}">
                <a16:creationId xmlns:a16="http://schemas.microsoft.com/office/drawing/2014/main" id="{EB60C660-ED40-BC45-945E-DD04300B4E8F}"/>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162045" y="4564415"/>
            <a:ext cx="971940" cy="374977"/>
          </a:xfrm>
          <a:prstGeom prst="rect">
            <a:avLst/>
          </a:prstGeom>
        </p:spPr>
      </p:pic>
      <p:sp>
        <p:nvSpPr>
          <p:cNvPr id="11" name="TextBox 10">
            <a:extLst>
              <a:ext uri="{FF2B5EF4-FFF2-40B4-BE49-F238E27FC236}">
                <a16:creationId xmlns:a16="http://schemas.microsoft.com/office/drawing/2014/main" id="{756CEC1B-BD31-A544-8F3C-E0891B5EC2DB}"/>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bg2"/>
                </a:solidFill>
                <a:latin typeface="Arial" panose="020B0604020202020204" pitchFamily="34" charset="0"/>
                <a:cs typeface="Arial" panose="020B0604020202020204" pitchFamily="34" charset="0"/>
              </a:rPr>
              <a:pPr/>
              <a:t>‹#›</a:t>
            </a:fld>
            <a:endParaRPr lang="en-US" altLang="en-US" sz="1800" dirty="0">
              <a:solidFill>
                <a:schemeClr val="bg2"/>
              </a:solidFill>
            </a:endParaRPr>
          </a:p>
        </p:txBody>
      </p:sp>
      <p:sp>
        <p:nvSpPr>
          <p:cNvPr id="8" name="TextBox 7">
            <a:extLst>
              <a:ext uri="{FF2B5EF4-FFF2-40B4-BE49-F238E27FC236}">
                <a16:creationId xmlns:a16="http://schemas.microsoft.com/office/drawing/2014/main" id="{844153E8-7F87-D14D-8B74-23457BB2DF3B}"/>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bg2"/>
                </a:solidFill>
              </a:rPr>
              <a:t>©2023 National Safety Council</a:t>
            </a:r>
          </a:p>
        </p:txBody>
      </p:sp>
      <p:sp>
        <p:nvSpPr>
          <p:cNvPr id="10" name="TextBox 9">
            <a:extLst>
              <a:ext uri="{FF2B5EF4-FFF2-40B4-BE49-F238E27FC236}">
                <a16:creationId xmlns:a16="http://schemas.microsoft.com/office/drawing/2014/main" id="{D6A408D5-7A26-1D47-AD70-B81EB29B49E6}"/>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bg2"/>
                </a:solidFill>
              </a:rPr>
              <a:t>CONFIDENTIAL</a:t>
            </a:r>
          </a:p>
        </p:txBody>
      </p:sp>
    </p:spTree>
    <p:extLst>
      <p:ext uri="{BB962C8B-B14F-4D97-AF65-F5344CB8AC3E}">
        <p14:creationId xmlns:p14="http://schemas.microsoft.com/office/powerpoint/2010/main" val="1809936670"/>
      </p:ext>
    </p:extLst>
  </p:cSld>
  <p:clrMap bg1="lt1" tx1="dk1" bg2="lt2" tx2="dk2" accent1="accent1" accent2="accent2" accent3="accent3" accent4="accent4" accent5="accent5" accent6="accent6" hlink="hlink" folHlink="folHlink"/>
  <p:sldLayoutIdLst>
    <p:sldLayoutId id="2147483740"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descr="A picture containing flower&#10;&#10;Description automatically generated">
            <a:extLst>
              <a:ext uri="{FF2B5EF4-FFF2-40B4-BE49-F238E27FC236}">
                <a16:creationId xmlns:a16="http://schemas.microsoft.com/office/drawing/2014/main" id="{AC645B82-8F90-974B-B4FA-03A570831FB1}"/>
              </a:ext>
            </a:extLst>
          </p:cNvPr>
          <p:cNvPicPr>
            <a:picLocks noChangeAspect="1"/>
          </p:cNvPicPr>
          <p:nvPr userDrawn="1"/>
        </p:nvPicPr>
        <p:blipFill>
          <a:blip r:embed="rId3"/>
          <a:stretch>
            <a:fillRect/>
          </a:stretch>
        </p:blipFill>
        <p:spPr>
          <a:xfrm>
            <a:off x="4388126" y="2289976"/>
            <a:ext cx="4755874" cy="2853524"/>
          </a:xfrm>
          <a:prstGeom prst="rect">
            <a:avLst/>
          </a:prstGeom>
        </p:spPr>
      </p:pic>
      <p:sp>
        <p:nvSpPr>
          <p:cNvPr id="5" name="TextBox 4">
            <a:extLst>
              <a:ext uri="{FF2B5EF4-FFF2-40B4-BE49-F238E27FC236}">
                <a16:creationId xmlns:a16="http://schemas.microsoft.com/office/drawing/2014/main" id="{F87F5932-10CA-B84C-B61A-2D1670D09E00}"/>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bg1"/>
                </a:solidFill>
                <a:latin typeface="Arial" panose="020B0604020202020204" pitchFamily="34" charset="0"/>
                <a:cs typeface="Arial" panose="020B0604020202020204" pitchFamily="34" charset="0"/>
              </a:rPr>
              <a:pPr/>
              <a:t>‹#›</a:t>
            </a:fld>
            <a:endParaRPr lang="en-US" altLang="en-US" sz="1800" dirty="0">
              <a:solidFill>
                <a:schemeClr val="bg1"/>
              </a:solidFill>
            </a:endParaRPr>
          </a:p>
        </p:txBody>
      </p:sp>
      <p:pic>
        <p:nvPicPr>
          <p:cNvPr id="7" name="Graphic 6">
            <a:extLst>
              <a:ext uri="{FF2B5EF4-FFF2-40B4-BE49-F238E27FC236}">
                <a16:creationId xmlns:a16="http://schemas.microsoft.com/office/drawing/2014/main" id="{816FF221-F392-0341-99A7-2550037B84C5}"/>
              </a:ext>
            </a:extLst>
          </p:cNvPr>
          <p:cNvPicPr>
            <a:picLocks noChangeAspect="1"/>
          </p:cNvPicPr>
          <p:nvPr userDrawn="1"/>
        </p:nvPicPr>
        <p:blipFill>
          <a:blip r:embed="rId4">
            <a:extLst>
              <a:ext uri="{96DAC541-7B7A-43D3-8B79-37D633B846F1}">
                <asvg:svgBlip xmlns="" xmlns:asvg="http://schemas.microsoft.com/office/drawing/2016/SVG/main" r:embed="rId8"/>
              </a:ext>
            </a:extLst>
          </a:blip>
          <a:stretch>
            <a:fillRect/>
          </a:stretch>
        </p:blipFill>
        <p:spPr>
          <a:xfrm>
            <a:off x="162045" y="4564415"/>
            <a:ext cx="971940" cy="374977"/>
          </a:xfrm>
          <a:prstGeom prst="rect">
            <a:avLst/>
          </a:prstGeom>
        </p:spPr>
      </p:pic>
      <p:sp>
        <p:nvSpPr>
          <p:cNvPr id="8" name="TextBox 7">
            <a:extLst>
              <a:ext uri="{FF2B5EF4-FFF2-40B4-BE49-F238E27FC236}">
                <a16:creationId xmlns:a16="http://schemas.microsoft.com/office/drawing/2014/main" id="{A4C83BDC-3132-1648-8B79-D31E40F18F19}"/>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6" name="TextBox 5">
            <a:extLst>
              <a:ext uri="{FF2B5EF4-FFF2-40B4-BE49-F238E27FC236}">
                <a16:creationId xmlns:a16="http://schemas.microsoft.com/office/drawing/2014/main" id="{94B9226F-6341-5E4E-9B49-664C452CCD7A}"/>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accent5">
                    <a:lumMod val="50000"/>
                  </a:schemeClr>
                </a:solidFill>
              </a:rPr>
              <a:t>CONFIDENTIAL</a:t>
            </a:r>
          </a:p>
        </p:txBody>
      </p:sp>
    </p:spTree>
    <p:extLst>
      <p:ext uri="{BB962C8B-B14F-4D97-AF65-F5344CB8AC3E}">
        <p14:creationId xmlns:p14="http://schemas.microsoft.com/office/powerpoint/2010/main" val="3220331990"/>
      </p:ext>
    </p:extLst>
  </p:cSld>
  <p:clrMap bg1="lt1" tx1="dk1" bg2="lt2" tx2="dk2" accent1="accent1" accent2="accent2" accent3="accent3" accent4="accent4" accent5="accent5" accent6="accent6" hlink="hlink" folHlink="folHlink"/>
  <p:sldLayoutIdLst>
    <p:sldLayoutId id="2147483709"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FF">
            <a:alpha val="0"/>
          </a:srgb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96D3F5B-2A21-5744-8BDE-2F6EEDCC2C12}"/>
              </a:ext>
            </a:extLst>
          </p:cNvPr>
          <p:cNvPicPr>
            <a:picLocks noChangeAspect="1"/>
          </p:cNvPicPr>
          <p:nvPr userDrawn="1"/>
        </p:nvPicPr>
        <p:blipFill>
          <a:blip r:embed="rId3"/>
          <a:stretch>
            <a:fillRect/>
          </a:stretch>
        </p:blipFill>
        <p:spPr>
          <a:xfrm>
            <a:off x="0" y="0"/>
            <a:ext cx="9144000" cy="5143500"/>
          </a:xfrm>
          <a:prstGeom prst="rect">
            <a:avLst/>
          </a:prstGeom>
        </p:spPr>
      </p:pic>
      <p:sp>
        <p:nvSpPr>
          <p:cNvPr id="5" name="TextBox 4">
            <a:extLst>
              <a:ext uri="{FF2B5EF4-FFF2-40B4-BE49-F238E27FC236}">
                <a16:creationId xmlns:a16="http://schemas.microsoft.com/office/drawing/2014/main" id="{48587371-7B13-4043-9C66-4200AD637B48}"/>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bg1"/>
                </a:solidFill>
                <a:latin typeface="Arial" panose="020B0604020202020204" pitchFamily="34" charset="0"/>
                <a:cs typeface="Arial" panose="020B0604020202020204" pitchFamily="34" charset="0"/>
              </a:rPr>
              <a:pPr/>
              <a:t>‹#›</a:t>
            </a:fld>
            <a:endParaRPr lang="en-US" altLang="en-US" sz="1800" dirty="0">
              <a:solidFill>
                <a:schemeClr val="bg1"/>
              </a:solidFill>
            </a:endParaRPr>
          </a:p>
        </p:txBody>
      </p:sp>
      <p:pic>
        <p:nvPicPr>
          <p:cNvPr id="9" name="Graphic 8">
            <a:extLst>
              <a:ext uri="{FF2B5EF4-FFF2-40B4-BE49-F238E27FC236}">
                <a16:creationId xmlns:a16="http://schemas.microsoft.com/office/drawing/2014/main" id="{AC4633BD-C82B-0440-8F54-89290F1A29B4}"/>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162045" y="4564415"/>
            <a:ext cx="971940" cy="374977"/>
          </a:xfrm>
          <a:prstGeom prst="rect">
            <a:avLst/>
          </a:prstGeom>
        </p:spPr>
      </p:pic>
      <p:sp>
        <p:nvSpPr>
          <p:cNvPr id="13" name="TextBox 12">
            <a:extLst>
              <a:ext uri="{FF2B5EF4-FFF2-40B4-BE49-F238E27FC236}">
                <a16:creationId xmlns:a16="http://schemas.microsoft.com/office/drawing/2014/main" id="{8FD8C416-F01A-EE4C-8553-9939D14359F1}"/>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10" name="TextBox 9">
            <a:extLst>
              <a:ext uri="{FF2B5EF4-FFF2-40B4-BE49-F238E27FC236}">
                <a16:creationId xmlns:a16="http://schemas.microsoft.com/office/drawing/2014/main" id="{DCD1DBE2-241F-9C49-8873-57303CB35B01}"/>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3037110771"/>
      </p:ext>
    </p:extLst>
  </p:cSld>
  <p:clrMap bg1="lt1" tx1="dk1" bg2="lt2" tx2="dk2" accent1="accent1" accent2="accent2" accent3="accent3" accent4="accent4" accent5="accent5" accent6="accent6" hlink="hlink" folHlink="folHlink"/>
  <p:sldLayoutIdLst>
    <p:sldLayoutId id="2147483732"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8" name="Round Single Corner Rectangle 10">
            <a:extLst>
              <a:ext uri="{FF2B5EF4-FFF2-40B4-BE49-F238E27FC236}">
                <a16:creationId xmlns:a16="http://schemas.microsoft.com/office/drawing/2014/main" id="{31444F52-4A7A-1545-9318-64EB33157434}"/>
              </a:ext>
            </a:extLst>
          </p:cNvPr>
          <p:cNvSpPr/>
          <p:nvPr userDrawn="1"/>
        </p:nvSpPr>
        <p:spPr>
          <a:xfrm rot="5400000">
            <a:off x="345163" y="-345163"/>
            <a:ext cx="4287405" cy="4977730"/>
          </a:xfrm>
          <a:custGeom>
            <a:avLst/>
            <a:gdLst>
              <a:gd name="connsiteX0" fmla="*/ 0 w 4287405"/>
              <a:gd name="connsiteY0" fmla="*/ 0 h 4977635"/>
              <a:gd name="connsiteX1" fmla="*/ 3572823 w 4287405"/>
              <a:gd name="connsiteY1" fmla="*/ 0 h 4977635"/>
              <a:gd name="connsiteX2" fmla="*/ 4287405 w 4287405"/>
              <a:gd name="connsiteY2" fmla="*/ 714582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714582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391449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391449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163615 h 5141250"/>
              <a:gd name="connsiteX1" fmla="*/ 3820330 w 4287405"/>
              <a:gd name="connsiteY1" fmla="*/ 163615 h 5141250"/>
              <a:gd name="connsiteX2" fmla="*/ 4287405 w 4287405"/>
              <a:gd name="connsiteY2" fmla="*/ 555064 h 5141250"/>
              <a:gd name="connsiteX3" fmla="*/ 4287405 w 4287405"/>
              <a:gd name="connsiteY3" fmla="*/ 5141250 h 5141250"/>
              <a:gd name="connsiteX4" fmla="*/ 0 w 4287405"/>
              <a:gd name="connsiteY4" fmla="*/ 5141250 h 5141250"/>
              <a:gd name="connsiteX5" fmla="*/ 0 w 4287405"/>
              <a:gd name="connsiteY5" fmla="*/ 163615 h 5141250"/>
              <a:gd name="connsiteX0" fmla="*/ 0 w 4287405"/>
              <a:gd name="connsiteY0" fmla="*/ 95 h 4977730"/>
              <a:gd name="connsiteX1" fmla="*/ 3820330 w 4287405"/>
              <a:gd name="connsiteY1" fmla="*/ 95 h 4977730"/>
              <a:gd name="connsiteX2" fmla="*/ 4287405 w 4287405"/>
              <a:gd name="connsiteY2" fmla="*/ 391544 h 4977730"/>
              <a:gd name="connsiteX3" fmla="*/ 4287405 w 4287405"/>
              <a:gd name="connsiteY3" fmla="*/ 4977730 h 4977730"/>
              <a:gd name="connsiteX4" fmla="*/ 0 w 4287405"/>
              <a:gd name="connsiteY4" fmla="*/ 4977730 h 4977730"/>
              <a:gd name="connsiteX5" fmla="*/ 0 w 4287405"/>
              <a:gd name="connsiteY5" fmla="*/ 95 h 497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7405" h="4977730">
                <a:moveTo>
                  <a:pt x="0" y="95"/>
                </a:moveTo>
                <a:lnTo>
                  <a:pt x="3820330" y="95"/>
                </a:lnTo>
                <a:cubicBezTo>
                  <a:pt x="4125606" y="95"/>
                  <a:pt x="4287408" y="-16531"/>
                  <a:pt x="4287405" y="391544"/>
                </a:cubicBezTo>
                <a:cubicBezTo>
                  <a:pt x="4287402" y="799619"/>
                  <a:pt x="4287405" y="3449001"/>
                  <a:pt x="4287405" y="4977730"/>
                </a:cubicBezTo>
                <a:lnTo>
                  <a:pt x="0" y="4977730"/>
                </a:lnTo>
                <a:lnTo>
                  <a:pt x="0" y="95"/>
                </a:lnTo>
                <a:close/>
              </a:path>
            </a:pathLst>
          </a:custGeom>
          <a:solidFill>
            <a:srgbClr val="059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14BDB99D-E10D-114A-9862-C2A0920B5344}"/>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accent5">
                    <a:lumMod val="50000"/>
                  </a:schemeClr>
                </a:solidFill>
                <a:latin typeface="Arial" panose="020B0604020202020204" pitchFamily="34" charset="0"/>
                <a:cs typeface="Arial" panose="020B0604020202020204" pitchFamily="34" charset="0"/>
              </a:rPr>
              <a:pPr/>
              <a:t>‹#›</a:t>
            </a:fld>
            <a:endParaRPr lang="en-US" altLang="en-US" sz="1800" dirty="0">
              <a:solidFill>
                <a:schemeClr val="accent5">
                  <a:lumMod val="50000"/>
                </a:schemeClr>
              </a:solidFill>
            </a:endParaRPr>
          </a:p>
        </p:txBody>
      </p:sp>
      <p:pic>
        <p:nvPicPr>
          <p:cNvPr id="7" name="Graphic 6">
            <a:extLst>
              <a:ext uri="{FF2B5EF4-FFF2-40B4-BE49-F238E27FC236}">
                <a16:creationId xmlns:a16="http://schemas.microsoft.com/office/drawing/2014/main" id="{FB0C00EA-FC28-8546-9203-D820C0F7AF79}"/>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162045" y="4564415"/>
            <a:ext cx="971940" cy="374977"/>
          </a:xfrm>
          <a:prstGeom prst="rect">
            <a:avLst/>
          </a:prstGeom>
        </p:spPr>
      </p:pic>
      <p:sp>
        <p:nvSpPr>
          <p:cNvPr id="11" name="TextBox 10">
            <a:extLst>
              <a:ext uri="{FF2B5EF4-FFF2-40B4-BE49-F238E27FC236}">
                <a16:creationId xmlns:a16="http://schemas.microsoft.com/office/drawing/2014/main" id="{5D036135-2E0B-7A4E-AD8B-CBD85CD03BF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9" name="TextBox 8">
            <a:extLst>
              <a:ext uri="{FF2B5EF4-FFF2-40B4-BE49-F238E27FC236}">
                <a16:creationId xmlns:a16="http://schemas.microsoft.com/office/drawing/2014/main" id="{B5D092F9-295C-FB4C-AE51-7F2A381E6430}"/>
              </a:ext>
            </a:extLst>
          </p:cNvPr>
          <p:cNvSpPr txBox="1"/>
          <p:nvPr userDrawn="1"/>
        </p:nvSpPr>
        <p:spPr>
          <a:xfrm>
            <a:off x="5817542" y="4839364"/>
            <a:ext cx="1490224" cy="200055"/>
          </a:xfrm>
          <a:prstGeom prst="rect">
            <a:avLst/>
          </a:prstGeom>
          <a:noFill/>
        </p:spPr>
        <p:txBody>
          <a:bodyPr wrap="square" rtlCol="0">
            <a:spAutoFit/>
          </a:bodyPr>
          <a:lstStyle/>
          <a:p>
            <a:r>
              <a:rPr lang="en-US" sz="700" dirty="0">
                <a:solidFill>
                  <a:schemeClr val="accent5">
                    <a:lumMod val="50000"/>
                  </a:schemeClr>
                </a:solidFill>
              </a:rPr>
              <a:t>CONFIDENTIAL</a:t>
            </a:r>
          </a:p>
        </p:txBody>
      </p:sp>
    </p:spTree>
    <p:extLst>
      <p:ext uri="{BB962C8B-B14F-4D97-AF65-F5344CB8AC3E}">
        <p14:creationId xmlns:p14="http://schemas.microsoft.com/office/powerpoint/2010/main" val="206989051"/>
      </p:ext>
    </p:extLst>
  </p:cSld>
  <p:clrMap bg1="lt1" tx1="dk1" bg2="lt2" tx2="dk2" accent1="accent1" accent2="accent2" accent3="accent3" accent4="accent4" accent5="accent5" accent6="accent6" hlink="hlink" folHlink="folHlink"/>
  <p:sldLayoutIdLst>
    <p:sldLayoutId id="2147483735"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Roboto" panose="02000000000000000000" pitchFamily="2" charset="0"/>
          <a:ea typeface="Roboto" panose="02000000000000000000" pitchFamily="2" charset="0"/>
          <a:cs typeface="Roboto" panose="020000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8" name="Round Single Corner Rectangle 10">
            <a:extLst>
              <a:ext uri="{FF2B5EF4-FFF2-40B4-BE49-F238E27FC236}">
                <a16:creationId xmlns:a16="http://schemas.microsoft.com/office/drawing/2014/main" id="{31444F52-4A7A-1545-9318-64EB33157434}"/>
              </a:ext>
            </a:extLst>
          </p:cNvPr>
          <p:cNvSpPr/>
          <p:nvPr userDrawn="1"/>
        </p:nvSpPr>
        <p:spPr>
          <a:xfrm rot="5400000">
            <a:off x="345163" y="-345161"/>
            <a:ext cx="4287405" cy="4977730"/>
          </a:xfrm>
          <a:custGeom>
            <a:avLst/>
            <a:gdLst>
              <a:gd name="connsiteX0" fmla="*/ 0 w 4287405"/>
              <a:gd name="connsiteY0" fmla="*/ 0 h 4977635"/>
              <a:gd name="connsiteX1" fmla="*/ 3572823 w 4287405"/>
              <a:gd name="connsiteY1" fmla="*/ 0 h 4977635"/>
              <a:gd name="connsiteX2" fmla="*/ 4287405 w 4287405"/>
              <a:gd name="connsiteY2" fmla="*/ 714582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714582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391449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391449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163615 h 5141250"/>
              <a:gd name="connsiteX1" fmla="*/ 3820330 w 4287405"/>
              <a:gd name="connsiteY1" fmla="*/ 163615 h 5141250"/>
              <a:gd name="connsiteX2" fmla="*/ 4287405 w 4287405"/>
              <a:gd name="connsiteY2" fmla="*/ 555064 h 5141250"/>
              <a:gd name="connsiteX3" fmla="*/ 4287405 w 4287405"/>
              <a:gd name="connsiteY3" fmla="*/ 5141250 h 5141250"/>
              <a:gd name="connsiteX4" fmla="*/ 0 w 4287405"/>
              <a:gd name="connsiteY4" fmla="*/ 5141250 h 5141250"/>
              <a:gd name="connsiteX5" fmla="*/ 0 w 4287405"/>
              <a:gd name="connsiteY5" fmla="*/ 163615 h 5141250"/>
              <a:gd name="connsiteX0" fmla="*/ 0 w 4287405"/>
              <a:gd name="connsiteY0" fmla="*/ 95 h 4977730"/>
              <a:gd name="connsiteX1" fmla="*/ 3820330 w 4287405"/>
              <a:gd name="connsiteY1" fmla="*/ 95 h 4977730"/>
              <a:gd name="connsiteX2" fmla="*/ 4287405 w 4287405"/>
              <a:gd name="connsiteY2" fmla="*/ 391544 h 4977730"/>
              <a:gd name="connsiteX3" fmla="*/ 4287405 w 4287405"/>
              <a:gd name="connsiteY3" fmla="*/ 4977730 h 4977730"/>
              <a:gd name="connsiteX4" fmla="*/ 0 w 4287405"/>
              <a:gd name="connsiteY4" fmla="*/ 4977730 h 4977730"/>
              <a:gd name="connsiteX5" fmla="*/ 0 w 4287405"/>
              <a:gd name="connsiteY5" fmla="*/ 95 h 497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7405" h="4977730">
                <a:moveTo>
                  <a:pt x="0" y="95"/>
                </a:moveTo>
                <a:lnTo>
                  <a:pt x="3820330" y="95"/>
                </a:lnTo>
                <a:cubicBezTo>
                  <a:pt x="4125606" y="95"/>
                  <a:pt x="4287408" y="-16531"/>
                  <a:pt x="4287405" y="391544"/>
                </a:cubicBezTo>
                <a:cubicBezTo>
                  <a:pt x="4287402" y="799619"/>
                  <a:pt x="4287405" y="3449001"/>
                  <a:pt x="4287405" y="4977730"/>
                </a:cubicBezTo>
                <a:lnTo>
                  <a:pt x="0" y="4977730"/>
                </a:lnTo>
                <a:lnTo>
                  <a:pt x="0" y="9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14BDB99D-E10D-114A-9862-C2A0920B5344}"/>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accent5">
                    <a:lumMod val="50000"/>
                  </a:schemeClr>
                </a:solidFill>
                <a:latin typeface="Arial" panose="020B0604020202020204" pitchFamily="34" charset="0"/>
                <a:cs typeface="Arial" panose="020B0604020202020204" pitchFamily="34" charset="0"/>
              </a:rPr>
              <a:pPr/>
              <a:t>‹#›</a:t>
            </a:fld>
            <a:endParaRPr lang="en-US" altLang="en-US" sz="1800" dirty="0">
              <a:solidFill>
                <a:schemeClr val="accent5">
                  <a:lumMod val="50000"/>
                </a:schemeClr>
              </a:solidFill>
            </a:endParaRPr>
          </a:p>
        </p:txBody>
      </p:sp>
      <p:pic>
        <p:nvPicPr>
          <p:cNvPr id="7" name="Graphic 6">
            <a:extLst>
              <a:ext uri="{FF2B5EF4-FFF2-40B4-BE49-F238E27FC236}">
                <a16:creationId xmlns:a16="http://schemas.microsoft.com/office/drawing/2014/main" id="{FB0C00EA-FC28-8546-9203-D820C0F7AF79}"/>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162045" y="4564415"/>
            <a:ext cx="971940" cy="374977"/>
          </a:xfrm>
          <a:prstGeom prst="rect">
            <a:avLst/>
          </a:prstGeom>
        </p:spPr>
      </p:pic>
      <p:sp>
        <p:nvSpPr>
          <p:cNvPr id="11" name="TextBox 10">
            <a:extLst>
              <a:ext uri="{FF2B5EF4-FFF2-40B4-BE49-F238E27FC236}">
                <a16:creationId xmlns:a16="http://schemas.microsoft.com/office/drawing/2014/main" id="{5D036135-2E0B-7A4E-AD8B-CBD85CD03BF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9" name="TextBox 8">
            <a:extLst>
              <a:ext uri="{FF2B5EF4-FFF2-40B4-BE49-F238E27FC236}">
                <a16:creationId xmlns:a16="http://schemas.microsoft.com/office/drawing/2014/main" id="{34F3AA33-C3B9-9F48-9977-9D18ED750BC8}"/>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accent5">
                    <a:lumMod val="50000"/>
                  </a:schemeClr>
                </a:solidFill>
              </a:rPr>
              <a:t>CONFIDENTIAL</a:t>
            </a:r>
          </a:p>
        </p:txBody>
      </p:sp>
    </p:spTree>
    <p:extLst>
      <p:ext uri="{BB962C8B-B14F-4D97-AF65-F5344CB8AC3E}">
        <p14:creationId xmlns:p14="http://schemas.microsoft.com/office/powerpoint/2010/main" val="635610039"/>
      </p:ext>
    </p:extLst>
  </p:cSld>
  <p:clrMap bg1="lt1" tx1="dk1" bg2="lt2" tx2="dk2" accent1="accent1" accent2="accent2" accent3="accent3" accent4="accent4" accent5="accent5" accent6="accent6" hlink="hlink" folHlink="folHlink"/>
  <p:sldLayoutIdLst>
    <p:sldLayoutId id="2147483738"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Roboto" panose="02000000000000000000" pitchFamily="2" charset="0"/>
          <a:ea typeface="Roboto" panose="02000000000000000000" pitchFamily="2" charset="0"/>
          <a:cs typeface="Roboto" panose="020000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119DA5-F809-CB44-A6F2-B7674CCB87EB}"/>
              </a:ext>
            </a:extLst>
          </p:cNvPr>
          <p:cNvSpPr>
            <a:spLocks noGrp="1"/>
          </p:cNvSpPr>
          <p:nvPr>
            <p:ph type="title"/>
          </p:nvPr>
        </p:nvSpPr>
        <p:spPr>
          <a:xfrm>
            <a:off x="628650" y="299576"/>
            <a:ext cx="7886700" cy="99377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D6CD8D7-4199-1B44-B470-DA5F272E9532}"/>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4EC0CD03-F853-8E47-B3EA-BFBE3CA96145}"/>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tx1"/>
                </a:solidFill>
                <a:latin typeface="Arial" panose="020B0604020202020204" pitchFamily="34" charset="0"/>
                <a:cs typeface="Arial" panose="020B0604020202020204" pitchFamily="34" charset="0"/>
              </a:rPr>
              <a:pPr/>
              <a:t>‹#›</a:t>
            </a:fld>
            <a:endParaRPr lang="en-US" altLang="en-US" sz="1800" dirty="0">
              <a:solidFill>
                <a:schemeClr val="tx1"/>
              </a:solidFill>
            </a:endParaRPr>
          </a:p>
        </p:txBody>
      </p:sp>
      <p:pic>
        <p:nvPicPr>
          <p:cNvPr id="8" name="Graphic 7">
            <a:extLst>
              <a:ext uri="{FF2B5EF4-FFF2-40B4-BE49-F238E27FC236}">
                <a16:creationId xmlns:a16="http://schemas.microsoft.com/office/drawing/2014/main" id="{99E0855F-7201-A04C-9E2E-23A874F57F4F}"/>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162045" y="4564415"/>
            <a:ext cx="971940" cy="374977"/>
          </a:xfrm>
          <a:prstGeom prst="rect">
            <a:avLst/>
          </a:prstGeom>
        </p:spPr>
      </p:pic>
      <p:sp>
        <p:nvSpPr>
          <p:cNvPr id="6" name="TextBox 5">
            <a:extLst>
              <a:ext uri="{FF2B5EF4-FFF2-40B4-BE49-F238E27FC236}">
                <a16:creationId xmlns:a16="http://schemas.microsoft.com/office/drawing/2014/main" id="{1AF3F6E3-CDBA-3D44-808C-A42E377019A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bg1">
                    <a:lumMod val="65000"/>
                  </a:schemeClr>
                </a:solidFill>
              </a:rPr>
              <a:t>©2023 National Safety Council</a:t>
            </a:r>
          </a:p>
        </p:txBody>
      </p:sp>
    </p:spTree>
    <p:extLst>
      <p:ext uri="{BB962C8B-B14F-4D97-AF65-F5344CB8AC3E}">
        <p14:creationId xmlns:p14="http://schemas.microsoft.com/office/powerpoint/2010/main" val="1358882005"/>
      </p:ext>
    </p:extLst>
  </p:cSld>
  <p:clrMap bg1="lt1" tx1="dk1" bg2="lt2" tx2="dk2" accent1="accent1" accent2="accent2" accent3="accent3" accent4="accent4" accent5="accent5" accent6="accent6" hlink="hlink" folHlink="folHlink"/>
  <p:sldLayoutIdLst>
    <p:sldLayoutId id="2147483711" r:id="rId1"/>
    <p:sldLayoutId id="2147483712" r:id="rId2"/>
  </p:sldLayoutIdLst>
  <p:hf sldNum="0" hdr="0" ftr="0" dt="0"/>
  <p:txStyles>
    <p:titleStyle>
      <a:lvl1pPr algn="l" defTabSz="914400" rtl="0" eaLnBrk="1" latinLnBrk="0" hangingPunct="1">
        <a:lnSpc>
          <a:spcPct val="90000"/>
        </a:lnSpc>
        <a:spcBef>
          <a:spcPct val="0"/>
        </a:spcBef>
        <a:buNone/>
        <a:defRPr sz="3600" b="1" i="0" kern="120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1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1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1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1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1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4.xml"/></Relationships>
</file>

<file path=ppt/slides/_rels/slide1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7.xml"/></Relationships>
</file>

<file path=ppt/slides/_rels/slide2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notesSlide" Target="../notesSlides/notesSlide2.xml"/><Relationship Id="rId7" Type="http://schemas.openxmlformats.org/officeDocument/2006/relationships/slide" Target="slide27.xml"/><Relationship Id="rId2" Type="http://schemas.openxmlformats.org/officeDocument/2006/relationships/slideLayout" Target="../slideLayouts/slideLayout11.xml"/><Relationship Id="rId1" Type="http://schemas.openxmlformats.org/officeDocument/2006/relationships/tags" Target="../tags/tag1.xml"/><Relationship Id="rId6" Type="http://schemas.openxmlformats.org/officeDocument/2006/relationships/slide" Target="slide14.xml"/><Relationship Id="rId5" Type="http://schemas.openxmlformats.org/officeDocument/2006/relationships/slide" Target="slide22.xml"/><Relationship Id="rId4" Type="http://schemas.openxmlformats.org/officeDocument/2006/relationships/slide" Target="slide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fontAlgn="base"/>
            <a:r>
              <a:rPr lang="en-US" sz="2700" dirty="0"/>
              <a:t>Case Scenarios for Customizing Your Training</a:t>
            </a:r>
            <a:r>
              <a:rPr lang="en-US" dirty="0"/>
              <a:t> </a:t>
            </a:r>
          </a:p>
        </p:txBody>
      </p:sp>
      <p:sp>
        <p:nvSpPr>
          <p:cNvPr id="5" name="Content Placeholder 4"/>
          <p:cNvSpPr>
            <a:spLocks noGrp="1"/>
          </p:cNvSpPr>
          <p:nvPr>
            <p:ph idx="1"/>
          </p:nvPr>
        </p:nvSpPr>
        <p:spPr>
          <a:xfrm>
            <a:off x="585365" y="1446965"/>
            <a:ext cx="7886700" cy="3262312"/>
          </a:xfrm>
        </p:spPr>
        <p:txBody>
          <a:bodyPr>
            <a:normAutofit fontScale="55000" lnSpcReduction="20000"/>
          </a:bodyPr>
          <a:lstStyle/>
          <a:p>
            <a:pPr marL="0" indent="0" fontAlgn="base">
              <a:lnSpc>
                <a:spcPct val="120000"/>
              </a:lnSpc>
              <a:spcBef>
                <a:spcPts val="0"/>
              </a:spcBef>
              <a:spcAft>
                <a:spcPts val="600"/>
              </a:spcAft>
              <a:buNone/>
            </a:pPr>
            <a:r>
              <a:rPr lang="en-US" dirty="0" smtClean="0"/>
              <a:t>These </a:t>
            </a:r>
            <a:r>
              <a:rPr lang="en-US" dirty="0"/>
              <a:t>materials provide NSC authorized instructors with </a:t>
            </a:r>
            <a:r>
              <a:rPr lang="en-US" dirty="0" smtClean="0"/>
              <a:t>industry-specific </a:t>
            </a:r>
            <a:r>
              <a:rPr lang="en-US" dirty="0"/>
              <a:t>case scenarios </a:t>
            </a:r>
            <a:r>
              <a:rPr lang="en-US" dirty="0" smtClean="0"/>
              <a:t>to help reinforce learning throughout the </a:t>
            </a:r>
            <a:r>
              <a:rPr lang="en-US" dirty="0"/>
              <a:t>content </a:t>
            </a:r>
            <a:r>
              <a:rPr lang="en-US" dirty="0" smtClean="0"/>
              <a:t>delivered. </a:t>
            </a:r>
            <a:endParaRPr lang="en-US" dirty="0"/>
          </a:p>
          <a:p>
            <a:pPr marL="0" indent="0" fontAlgn="base">
              <a:lnSpc>
                <a:spcPct val="120000"/>
              </a:lnSpc>
              <a:spcBef>
                <a:spcPts val="0"/>
              </a:spcBef>
              <a:spcAft>
                <a:spcPts val="600"/>
              </a:spcAft>
              <a:buNone/>
            </a:pPr>
            <a:r>
              <a:rPr lang="en-US" b="1" dirty="0" smtClean="0"/>
              <a:t>Case </a:t>
            </a:r>
            <a:r>
              <a:rPr lang="en-US" b="1" dirty="0"/>
              <a:t>Scenarios</a:t>
            </a:r>
            <a:r>
              <a:rPr lang="en-US" dirty="0"/>
              <a:t> </a:t>
            </a:r>
          </a:p>
          <a:p>
            <a:pPr fontAlgn="base">
              <a:lnSpc>
                <a:spcPct val="120000"/>
              </a:lnSpc>
              <a:spcBef>
                <a:spcPts val="0"/>
              </a:spcBef>
              <a:spcAft>
                <a:spcPts val="600"/>
              </a:spcAft>
            </a:pPr>
            <a:r>
              <a:rPr lang="en-US" dirty="0"/>
              <a:t>Customize your first aid training </a:t>
            </a:r>
            <a:r>
              <a:rPr lang="en-US" dirty="0" smtClean="0"/>
              <a:t>sessions using these case </a:t>
            </a:r>
            <a:r>
              <a:rPr lang="en-US" dirty="0"/>
              <a:t>scenarios. You’ll find relevant first aid situations that will resonate with your training </a:t>
            </a:r>
            <a:r>
              <a:rPr lang="en-US" dirty="0" smtClean="0"/>
              <a:t>audience. Each </a:t>
            </a:r>
            <a:r>
              <a:rPr lang="en-US" dirty="0"/>
              <a:t>slide deck is organized by Industry. Within the slide decks, you’ll find content to support a variety of first aid situations that participants may encounter.  </a:t>
            </a:r>
            <a:endParaRPr lang="en-US" dirty="0" smtClean="0"/>
          </a:p>
          <a:p>
            <a:pPr marL="0" indent="0" fontAlgn="base">
              <a:lnSpc>
                <a:spcPct val="120000"/>
              </a:lnSpc>
              <a:spcBef>
                <a:spcPts val="0"/>
              </a:spcBef>
              <a:spcAft>
                <a:spcPts val="600"/>
              </a:spcAft>
              <a:buNone/>
            </a:pPr>
            <a:r>
              <a:rPr lang="en-US" b="1" dirty="0" smtClean="0"/>
              <a:t>Scenario Guide</a:t>
            </a:r>
          </a:p>
          <a:p>
            <a:pPr fontAlgn="base">
              <a:lnSpc>
                <a:spcPct val="120000"/>
              </a:lnSpc>
              <a:spcBef>
                <a:spcPts val="0"/>
              </a:spcBef>
              <a:spcAft>
                <a:spcPts val="600"/>
              </a:spcAft>
            </a:pPr>
            <a:r>
              <a:rPr lang="en-US" dirty="0" smtClean="0"/>
              <a:t>Slide 3 is an interactive guide to first aid situation slides. With the presentation in Slide Show mode, each title is linked to that topic section. You’ll find a       in the lower right corner of each slide that will bring you back to the Scenario guide. </a:t>
            </a:r>
          </a:p>
          <a:p>
            <a:pPr fontAlgn="base"/>
            <a:endParaRPr lang="en-US" b="1" dirty="0" smtClean="0"/>
          </a:p>
          <a:p>
            <a:pPr fontAlgn="base"/>
            <a:endParaRPr lang="en-US" dirty="0"/>
          </a:p>
        </p:txBody>
      </p:sp>
      <p:sp>
        <p:nvSpPr>
          <p:cNvPr id="8" name="Action Button: Return 7">
            <a:hlinkClick r:id="rId2" action="ppaction://hlinksldjump" highlightClick="1"/>
          </p:cNvPr>
          <p:cNvSpPr/>
          <p:nvPr/>
        </p:nvSpPr>
        <p:spPr>
          <a:xfrm>
            <a:off x="6372103" y="3868614"/>
            <a:ext cx="239711" cy="216427"/>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71BF44"/>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3597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p:txBody>
          <a:bodyPr rtlCol="0">
            <a:noAutofit/>
          </a:bodyPr>
          <a:lstStyle/>
          <a:p>
            <a:pPr>
              <a:defRPr/>
            </a:pPr>
            <a:r>
              <a:rPr lang="en-US" altLang="en-US" dirty="0"/>
              <a:t>Bleeding and Wound Care</a:t>
            </a:r>
            <a:r>
              <a:rPr lang="en-US" dirty="0"/>
              <a:t/>
            </a:r>
            <a:br>
              <a:rPr lang="en-US" dirty="0"/>
            </a:br>
            <a:r>
              <a:rPr lang="en-US" sz="3200" dirty="0"/>
              <a:t>Scenario </a:t>
            </a:r>
            <a:r>
              <a:rPr lang="en-US" sz="3200" dirty="0" smtClean="0"/>
              <a:t>2 </a:t>
            </a:r>
            <a:r>
              <a:rPr lang="en-US" sz="3200" b="1" dirty="0" smtClean="0"/>
              <a:t>Answer 2</a:t>
            </a:r>
            <a:endParaRPr lang="en-US" sz="3200" dirty="0"/>
          </a:p>
        </p:txBody>
      </p:sp>
      <p:sp>
        <p:nvSpPr>
          <p:cNvPr id="6" name="Content Placeholder 2"/>
          <p:cNvSpPr txBox="1">
            <a:spLocks/>
          </p:cNvSpPr>
          <p:nvPr/>
        </p:nvSpPr>
        <p:spPr>
          <a:xfrm>
            <a:off x="558077" y="1626329"/>
            <a:ext cx="7632700" cy="1890843"/>
          </a:xfrm>
          <a:prstGeom prst="rect">
            <a:avLst/>
          </a:prstGeom>
        </p:spPr>
        <p:txBody>
          <a:bodyPr>
            <a:normAutofit/>
          </a:bodyPr>
          <a:lstStyle>
            <a:lvl1pPr marL="514350" indent="-514350" algn="l" defTabSz="457200" rtl="0" eaLnBrk="1" latinLnBrk="0" hangingPunct="1">
              <a:spcBef>
                <a:spcPts val="0"/>
              </a:spcBef>
              <a:spcAft>
                <a:spcPts val="600"/>
              </a:spcAft>
              <a:buFont typeface="+mj-lt"/>
              <a:buAutoNum type="arabicPeriod"/>
              <a:defRPr sz="2800" kern="1200">
                <a:solidFill>
                  <a:schemeClr val="tx1">
                    <a:lumMod val="65000"/>
                    <a:lumOff val="35000"/>
                  </a:schemeClr>
                </a:solidFill>
                <a:latin typeface="+mn-lt"/>
                <a:ea typeface="+mn-ea"/>
                <a:cs typeface="+mn-cs"/>
              </a:defRPr>
            </a:lvl1pPr>
            <a:lvl2pPr marL="914400" indent="-457200" algn="l" defTabSz="457200" rtl="0" eaLnBrk="1" latinLnBrk="0" hangingPunct="1">
              <a:spcBef>
                <a:spcPts val="0"/>
              </a:spcBef>
              <a:spcAft>
                <a:spcPts val="600"/>
              </a:spcAft>
              <a:buFont typeface="+mj-lt"/>
              <a:buAutoNum type="arabicPeriod"/>
              <a:defRPr sz="2400" kern="1200">
                <a:solidFill>
                  <a:schemeClr val="tx1">
                    <a:lumMod val="65000"/>
                    <a:lumOff val="35000"/>
                  </a:schemeClr>
                </a:solidFill>
                <a:latin typeface="+mn-lt"/>
                <a:ea typeface="+mn-ea"/>
                <a:cs typeface="+mn-cs"/>
              </a:defRPr>
            </a:lvl2pPr>
            <a:lvl3pPr marL="1371600" indent="-457200" algn="l" defTabSz="457200" rtl="0" eaLnBrk="1" latinLnBrk="0" hangingPunct="1">
              <a:spcBef>
                <a:spcPts val="0"/>
              </a:spcBef>
              <a:spcAft>
                <a:spcPts val="600"/>
              </a:spcAft>
              <a:buFont typeface="+mj-lt"/>
              <a:buAutoNum type="arabicPeriod"/>
              <a:defRPr sz="2000" kern="1200">
                <a:solidFill>
                  <a:schemeClr val="tx1">
                    <a:lumMod val="65000"/>
                    <a:lumOff val="35000"/>
                  </a:schemeClr>
                </a:solidFill>
                <a:latin typeface="+mn-lt"/>
                <a:ea typeface="+mn-ea"/>
                <a:cs typeface="+mn-cs"/>
              </a:defRPr>
            </a:lvl3pPr>
            <a:lvl4pPr marL="17145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4pPr>
            <a:lvl5pPr marL="21717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4320" marR="0" lvl="0" indent="-274320" algn="l" defTabSz="457200" rtl="0" eaLnBrk="1" fontAlgn="auto" latinLnBrk="0" hangingPunct="1">
              <a:lnSpc>
                <a:spcPct val="100000"/>
              </a:lnSpc>
              <a:spcBef>
                <a:spcPts val="0"/>
              </a:spcBef>
              <a:spcAft>
                <a:spcPts val="600"/>
              </a:spcAft>
              <a:buClrTx/>
              <a:buSzTx/>
              <a:buFont typeface="+mj-lt"/>
              <a:buAutoNum type="arabicPeriod" startAt="2"/>
              <a:tabLst/>
              <a:defRPr/>
            </a:pPr>
            <a:r>
              <a:rPr kumimoji="0" lang="en-US" sz="1800" b="1"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How would you provide care?</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Put the clean cloth on the wound.</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Push on the wound as hard as needed for about 5 minutes.</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Reevaluate the bleeding. If it continues, keep applying pressure.</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Be prepared to treat for shock with positioning and by maintaining body temperature.</a:t>
            </a:r>
          </a:p>
          <a:p>
            <a:pPr marL="514350" marR="0" lvl="0" indent="-514350" algn="l" defTabSz="457200" rtl="0" eaLnBrk="1" fontAlgn="auto" latinLnBrk="0" hangingPunct="1">
              <a:lnSpc>
                <a:spcPct val="100000"/>
              </a:lnSpc>
              <a:spcBef>
                <a:spcPts val="0"/>
              </a:spcBef>
              <a:spcAft>
                <a:spcPts val="600"/>
              </a:spcAft>
              <a:buClrTx/>
              <a:buSzTx/>
              <a:buFont typeface="+mj-lt"/>
              <a:buAutoNum type="arabicPeriod" startAt="2"/>
              <a:tabLst/>
              <a:defRPr/>
            </a:pPr>
            <a:endParaRPr kumimoji="0" lang="en-US" sz="1200" b="0" i="0" u="none" strike="noStrike" kern="1200" cap="none" spc="0" normalizeH="0" baseline="0" noProof="0" dirty="0">
              <a:ln>
                <a:noFill/>
              </a:ln>
              <a:solidFill>
                <a:srgbClr val="EDEFEC">
                  <a:lumMod val="10000"/>
                </a:srgbClr>
              </a:solidFill>
              <a:effectLst/>
              <a:uLnTx/>
              <a:uFillTx/>
              <a:latin typeface="Calibri" panose="020F0502020204030204"/>
              <a:ea typeface="+mn-ea"/>
              <a:cs typeface="+mn-cs"/>
            </a:endParaRPr>
          </a:p>
          <a:p>
            <a:pPr marL="1371600" marR="0" lvl="2" indent="-457200" algn="l" defTabSz="457200" rtl="0" eaLnBrk="1" fontAlgn="auto" latinLnBrk="0" hangingPunct="1">
              <a:lnSpc>
                <a:spcPct val="100000"/>
              </a:lnSpc>
              <a:spcBef>
                <a:spcPts val="0"/>
              </a:spcBef>
              <a:spcAft>
                <a:spcPts val="600"/>
              </a:spcAft>
              <a:buClrTx/>
              <a:buSzTx/>
              <a:buFont typeface="+mj-lt"/>
              <a:buAutoNum type="arabicPeriod"/>
              <a:tabLst/>
              <a:defRPr/>
            </a:pPr>
            <a:endParaRPr kumimoji="0" lang="en-US" sz="1200" b="0" i="0" u="none" strike="noStrike" kern="1200" cap="none" spc="0" normalizeH="0" baseline="0" noProof="0" dirty="0">
              <a:ln>
                <a:noFill/>
              </a:ln>
              <a:solidFill>
                <a:srgbClr val="EDEFEC">
                  <a:lumMod val="10000"/>
                </a:srgbClr>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3040730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defRPr/>
            </a:pPr>
            <a:r>
              <a:rPr lang="en-US" altLang="en-US" dirty="0"/>
              <a:t>Bleeding and Wound Care</a:t>
            </a:r>
            <a:r>
              <a:rPr lang="en-US" dirty="0" smtClean="0"/>
              <a:t/>
            </a:r>
            <a:br>
              <a:rPr lang="en-US" dirty="0" smtClean="0"/>
            </a:br>
            <a:r>
              <a:rPr lang="en-US" sz="3200" dirty="0" smtClean="0"/>
              <a:t>Scenario 3</a:t>
            </a:r>
            <a:endParaRPr lang="en-US" sz="3200" dirty="0"/>
          </a:p>
        </p:txBody>
      </p:sp>
      <p:sp>
        <p:nvSpPr>
          <p:cNvPr id="3" name="Content Placeholder 2"/>
          <p:cNvSpPr>
            <a:spLocks noGrp="1"/>
          </p:cNvSpPr>
          <p:nvPr>
            <p:ph idx="1"/>
          </p:nvPr>
        </p:nvSpPr>
        <p:spPr>
          <a:xfrm>
            <a:off x="628650" y="1649793"/>
            <a:ext cx="7886700" cy="1843914"/>
          </a:xfrm>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a:t>John DeWitt, an employee of Lemont Well Drilling, Inc., is operating a water well drilling machine when, suddenly, his left hand becomes entangled in the chain, resulting in a deep laceration. </a:t>
            </a:r>
          </a:p>
          <a:p>
            <a:pPr marL="0" indent="0" eaLnBrk="1" fontAlgn="auto" hangingPunct="1">
              <a:lnSpc>
                <a:spcPct val="100000"/>
              </a:lnSpc>
              <a:spcBef>
                <a:spcPts val="0"/>
              </a:spcBef>
              <a:spcAft>
                <a:spcPts val="600"/>
              </a:spcAft>
              <a:buFont typeface="+mj-lt"/>
              <a:buNone/>
              <a:defRPr/>
            </a:pPr>
            <a:r>
              <a:rPr lang="en-US" sz="1600" dirty="0"/>
              <a:t>John extricates his hand and comes to you for help</a:t>
            </a:r>
            <a:r>
              <a:rPr lang="en-US" sz="1600" dirty="0" smtClean="0"/>
              <a:t>.</a:t>
            </a:r>
            <a:endParaRPr lang="en-US" sz="1600" dirty="0"/>
          </a:p>
          <a:p>
            <a:pPr marL="342900" indent="-342900" eaLnBrk="1" fontAlgn="auto" hangingPunct="1">
              <a:spcBef>
                <a:spcPts val="0"/>
              </a:spcBef>
              <a:buFont typeface="+mj-lt"/>
              <a:buAutoNum type="arabicPeriod"/>
              <a:defRPr/>
            </a:pPr>
            <a:r>
              <a:rPr lang="en-US" sz="1800" b="1" dirty="0"/>
              <a:t>What would you do before providing first aid?</a:t>
            </a:r>
          </a:p>
          <a:p>
            <a:pPr marL="342900" indent="-342900" eaLnBrk="1" fontAlgn="auto" hangingPunct="1">
              <a:spcBef>
                <a:spcPts val="0"/>
              </a:spcBef>
              <a:buFont typeface="+mj-lt"/>
              <a:buAutoNum type="arabicPeriod"/>
              <a:defRPr/>
            </a:pPr>
            <a:r>
              <a:rPr lang="en-US" sz="1800" b="1" dirty="0"/>
              <a:t>How would you provide care?</a:t>
            </a:r>
          </a:p>
          <a:p>
            <a:pPr marL="457189" lvl="1" indent="0" eaLnBrk="1" fontAlgn="auto" hangingPunct="1">
              <a:spcBef>
                <a:spcPts val="0"/>
              </a:spcBef>
              <a:buFont typeface="+mj-lt"/>
              <a:buNone/>
              <a:defRPr/>
            </a:pPr>
            <a:endParaRPr lang="en-US" sz="1800" dirty="0"/>
          </a:p>
          <a:p>
            <a:pPr marL="457200" lvl="1" indent="0" eaLnBrk="1" fontAlgn="auto" hangingPunct="1">
              <a:spcBef>
                <a:spcPts val="0"/>
              </a:spcBef>
              <a:buFont typeface="+mj-lt"/>
              <a:buNone/>
              <a:defRPr/>
            </a:pPr>
            <a:endParaRPr lang="en-US" sz="1600" dirty="0"/>
          </a:p>
        </p:txBody>
      </p:sp>
    </p:spTree>
    <p:custDataLst>
      <p:tags r:id="rId1"/>
    </p:custDataLst>
    <p:extLst>
      <p:ext uri="{BB962C8B-B14F-4D97-AF65-F5344CB8AC3E}">
        <p14:creationId xmlns:p14="http://schemas.microsoft.com/office/powerpoint/2010/main" val="69766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noAutofit/>
          </a:bodyPr>
          <a:lstStyle/>
          <a:p>
            <a:pPr>
              <a:defRPr/>
            </a:pPr>
            <a:r>
              <a:rPr lang="en-US" altLang="en-US" dirty="0"/>
              <a:t>Bleeding and Wound Care</a:t>
            </a:r>
            <a:r>
              <a:rPr lang="en-US" dirty="0"/>
              <a:t/>
            </a:r>
            <a:br>
              <a:rPr lang="en-US" dirty="0"/>
            </a:br>
            <a:r>
              <a:rPr lang="en-US" sz="3200" dirty="0"/>
              <a:t>Scenario </a:t>
            </a:r>
            <a:r>
              <a:rPr lang="en-US" sz="3200" dirty="0" smtClean="0"/>
              <a:t>3 </a:t>
            </a:r>
            <a:r>
              <a:rPr lang="en-US" sz="3200" b="1" dirty="0" smtClean="0"/>
              <a:t>Answer 1</a:t>
            </a:r>
            <a:endParaRPr lang="en-US" sz="3200" dirty="0"/>
          </a:p>
        </p:txBody>
      </p:sp>
      <p:sp>
        <p:nvSpPr>
          <p:cNvPr id="3" name="Content Placeholder 2"/>
          <p:cNvSpPr>
            <a:spLocks noGrp="1"/>
          </p:cNvSpPr>
          <p:nvPr>
            <p:ph idx="1"/>
          </p:nvPr>
        </p:nvSpPr>
        <p:spPr>
          <a:xfrm>
            <a:off x="628650" y="1863514"/>
            <a:ext cx="7886700" cy="1416472"/>
          </a:xfrm>
        </p:spPr>
        <p:txBody>
          <a:bodyPr rtlCol="0">
            <a:normAutofit/>
          </a:bodyPr>
          <a:lstStyle/>
          <a:p>
            <a:pPr marL="274320" indent="-274320" eaLnBrk="1" fontAlgn="auto" hangingPunct="1">
              <a:lnSpc>
                <a:spcPct val="100000"/>
              </a:lnSpc>
              <a:spcBef>
                <a:spcPts val="0"/>
              </a:spcBef>
              <a:spcAft>
                <a:spcPts val="600"/>
              </a:spcAft>
              <a:buFont typeface="+mj-lt"/>
              <a:buAutoNum type="arabicPeriod"/>
              <a:defRPr/>
            </a:pPr>
            <a:r>
              <a:rPr lang="en-US" sz="1800" b="1" dirty="0"/>
              <a:t>What would you do before providing first aid?</a:t>
            </a:r>
          </a:p>
          <a:p>
            <a:pPr lvl="1">
              <a:spcBef>
                <a:spcPts val="0"/>
              </a:spcBef>
              <a:defRPr/>
            </a:pPr>
            <a:r>
              <a:rPr lang="en-US" sz="1600" dirty="0"/>
              <a:t>Direct someone to bring the first aid kit.</a:t>
            </a:r>
          </a:p>
          <a:p>
            <a:pPr lvl="1">
              <a:spcBef>
                <a:spcPts val="0"/>
              </a:spcBef>
              <a:defRPr/>
            </a:pPr>
            <a:r>
              <a:rPr lang="en-US" sz="1600" dirty="0"/>
              <a:t>Direct someone to turn off the well drilling machine </a:t>
            </a:r>
            <a:r>
              <a:rPr lang="en-US" sz="1600" dirty="0" smtClean="0"/>
              <a:t/>
            </a:r>
            <a:br>
              <a:rPr lang="en-US" sz="1600" dirty="0" smtClean="0"/>
            </a:br>
            <a:r>
              <a:rPr lang="en-US" sz="1600" dirty="0" smtClean="0"/>
              <a:t>so </a:t>
            </a:r>
            <a:r>
              <a:rPr lang="en-US" sz="1600" dirty="0"/>
              <a:t>the scene is safe.</a:t>
            </a:r>
          </a:p>
          <a:p>
            <a:pPr lvl="1">
              <a:spcBef>
                <a:spcPts val="0"/>
              </a:spcBef>
              <a:defRPr/>
            </a:pPr>
            <a:r>
              <a:rPr lang="en-US" sz="1600" dirty="0"/>
              <a:t>Put on medical exam gloves.</a:t>
            </a:r>
          </a:p>
          <a:p>
            <a:pPr marL="457189" lvl="1" indent="0" eaLnBrk="1" fontAlgn="auto" hangingPunct="1">
              <a:spcBef>
                <a:spcPts val="0"/>
              </a:spcBef>
              <a:buFont typeface="+mj-lt"/>
              <a:buNone/>
              <a:defRPr/>
            </a:pPr>
            <a:endParaRPr lang="en-US" sz="1800" dirty="0"/>
          </a:p>
          <a:p>
            <a:pPr marL="0" indent="0" eaLnBrk="1" fontAlgn="auto" hangingPunct="1">
              <a:spcBef>
                <a:spcPts val="0"/>
              </a:spcBef>
              <a:buFont typeface="+mj-lt"/>
              <a:buNone/>
              <a:defRPr/>
            </a:pPr>
            <a:endParaRPr lang="en-US" dirty="0"/>
          </a:p>
        </p:txBody>
      </p:sp>
    </p:spTree>
    <p:custDataLst>
      <p:tags r:id="rId1"/>
    </p:custDataLst>
    <p:extLst>
      <p:ext uri="{BB962C8B-B14F-4D97-AF65-F5344CB8AC3E}">
        <p14:creationId xmlns:p14="http://schemas.microsoft.com/office/powerpoint/2010/main" val="18361304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p:txBody>
          <a:bodyPr rtlCol="0">
            <a:noAutofit/>
          </a:bodyPr>
          <a:lstStyle/>
          <a:p>
            <a:pPr>
              <a:defRPr/>
            </a:pPr>
            <a:r>
              <a:rPr lang="en-US" altLang="en-US" dirty="0"/>
              <a:t>Bleeding and Wound Care</a:t>
            </a:r>
            <a:r>
              <a:rPr lang="en-US" dirty="0"/>
              <a:t/>
            </a:r>
            <a:br>
              <a:rPr lang="en-US" dirty="0"/>
            </a:br>
            <a:r>
              <a:rPr lang="en-US" sz="3200" dirty="0"/>
              <a:t>Scenario </a:t>
            </a:r>
            <a:r>
              <a:rPr lang="en-US" sz="3200" dirty="0" smtClean="0"/>
              <a:t>3 </a:t>
            </a:r>
            <a:r>
              <a:rPr lang="en-US" sz="3200" b="1" dirty="0" smtClean="0"/>
              <a:t>Answer 2</a:t>
            </a:r>
            <a:endParaRPr lang="en-US" sz="3200" dirty="0"/>
          </a:p>
        </p:txBody>
      </p:sp>
      <p:sp>
        <p:nvSpPr>
          <p:cNvPr id="6" name="Content Placeholder 2"/>
          <p:cNvSpPr txBox="1">
            <a:spLocks/>
          </p:cNvSpPr>
          <p:nvPr/>
        </p:nvSpPr>
        <p:spPr>
          <a:xfrm>
            <a:off x="628649" y="1398129"/>
            <a:ext cx="7632700" cy="2443434"/>
          </a:xfrm>
          <a:prstGeom prst="rect">
            <a:avLst/>
          </a:prstGeom>
        </p:spPr>
        <p:txBody>
          <a:bodyPr>
            <a:normAutofit/>
          </a:bodyPr>
          <a:lstStyle>
            <a:lvl1pPr marL="514350" indent="-514350" algn="l" defTabSz="457200" rtl="0" eaLnBrk="1" latinLnBrk="0" hangingPunct="1">
              <a:spcBef>
                <a:spcPts val="0"/>
              </a:spcBef>
              <a:spcAft>
                <a:spcPts val="600"/>
              </a:spcAft>
              <a:buFont typeface="+mj-lt"/>
              <a:buAutoNum type="arabicPeriod"/>
              <a:defRPr sz="2800" kern="1200">
                <a:solidFill>
                  <a:schemeClr val="tx1">
                    <a:lumMod val="65000"/>
                    <a:lumOff val="35000"/>
                  </a:schemeClr>
                </a:solidFill>
                <a:latin typeface="+mn-lt"/>
                <a:ea typeface="+mn-ea"/>
                <a:cs typeface="+mn-cs"/>
              </a:defRPr>
            </a:lvl1pPr>
            <a:lvl2pPr marL="914400" indent="-457200" algn="l" defTabSz="457200" rtl="0" eaLnBrk="1" latinLnBrk="0" hangingPunct="1">
              <a:spcBef>
                <a:spcPts val="0"/>
              </a:spcBef>
              <a:spcAft>
                <a:spcPts val="600"/>
              </a:spcAft>
              <a:buFont typeface="+mj-lt"/>
              <a:buAutoNum type="arabicPeriod"/>
              <a:defRPr sz="2400" kern="1200">
                <a:solidFill>
                  <a:schemeClr val="tx1">
                    <a:lumMod val="65000"/>
                    <a:lumOff val="35000"/>
                  </a:schemeClr>
                </a:solidFill>
                <a:latin typeface="+mn-lt"/>
                <a:ea typeface="+mn-ea"/>
                <a:cs typeface="+mn-cs"/>
              </a:defRPr>
            </a:lvl2pPr>
            <a:lvl3pPr marL="1371600" indent="-457200" algn="l" defTabSz="457200" rtl="0" eaLnBrk="1" latinLnBrk="0" hangingPunct="1">
              <a:spcBef>
                <a:spcPts val="0"/>
              </a:spcBef>
              <a:spcAft>
                <a:spcPts val="600"/>
              </a:spcAft>
              <a:buFont typeface="+mj-lt"/>
              <a:buAutoNum type="arabicPeriod"/>
              <a:defRPr sz="2000" kern="1200">
                <a:solidFill>
                  <a:schemeClr val="tx1">
                    <a:lumMod val="65000"/>
                    <a:lumOff val="35000"/>
                  </a:schemeClr>
                </a:solidFill>
                <a:latin typeface="+mn-lt"/>
                <a:ea typeface="+mn-ea"/>
                <a:cs typeface="+mn-cs"/>
              </a:defRPr>
            </a:lvl3pPr>
            <a:lvl4pPr marL="17145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4pPr>
            <a:lvl5pPr marL="21717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marR="0" lvl="0" indent="-457200" algn="l" defTabSz="457200" rtl="0" eaLnBrk="1" fontAlgn="auto" latinLnBrk="0" hangingPunct="1">
              <a:lnSpc>
                <a:spcPct val="100000"/>
              </a:lnSpc>
              <a:spcBef>
                <a:spcPts val="0"/>
              </a:spcBef>
              <a:spcAft>
                <a:spcPts val="600"/>
              </a:spcAft>
              <a:buClrTx/>
              <a:buSzTx/>
              <a:buFont typeface="+mj-lt"/>
              <a:buAutoNum type="arabicPeriod" startAt="2"/>
              <a:tabLst/>
              <a:defRPr/>
            </a:pPr>
            <a:r>
              <a:rPr kumimoji="0" lang="en-US" sz="1500" b="1"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How would you provide care?</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Stop </a:t>
            </a:r>
            <a:r>
              <a:rPr kumimoji="0" lang="en-US" sz="16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the bleeding </a:t>
            </a: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with direct pressure.</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Dress and bandage his wound. This wound may need a pressure bandage.</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Be prepared to treat for shock with positioning and warmth.</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If the bleeding cannot be controlled or if the victim shows signs of shock, </a:t>
            </a:r>
            <a:r>
              <a:rPr kumimoji="0" lang="en-US" sz="16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
            </a:r>
            <a:br>
              <a:rPr kumimoji="0" lang="en-US" sz="16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br>
            <a:r>
              <a:rPr kumimoji="0" lang="en-US" sz="16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call </a:t>
            </a: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9-1-1.</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If the laceration is very deep, John may need stitches. If the bleeding is controlled and the victim shows no signs of shock, he can be transported to an urgent care facility or to the nearest hospital emergency department.</a:t>
            </a:r>
          </a:p>
          <a:p>
            <a:pPr marL="514350" marR="0" lvl="0" indent="-514350" algn="l" defTabSz="457200" rtl="0" eaLnBrk="1" fontAlgn="auto" latinLnBrk="0" hangingPunct="1">
              <a:lnSpc>
                <a:spcPct val="100000"/>
              </a:lnSpc>
              <a:spcBef>
                <a:spcPts val="0"/>
              </a:spcBef>
              <a:spcAft>
                <a:spcPts val="600"/>
              </a:spcAft>
              <a:buClrTx/>
              <a:buSzTx/>
              <a:buFont typeface="+mj-lt"/>
              <a:buAutoNum type="arabicPeriod" startAt="2"/>
              <a:tabLst/>
              <a:defRPr/>
            </a:pPr>
            <a:endParaRPr kumimoji="0" lang="en-US" sz="1200" b="0" i="0" u="none" strike="noStrike" kern="1200" cap="none" spc="0" normalizeH="0" baseline="0" noProof="0" dirty="0">
              <a:ln>
                <a:noFill/>
              </a:ln>
              <a:solidFill>
                <a:srgbClr val="EDEFEC">
                  <a:lumMod val="10000"/>
                </a:srgbClr>
              </a:solidFill>
              <a:effectLst/>
              <a:uLnTx/>
              <a:uFillTx/>
              <a:latin typeface="Calibri" panose="020F0502020204030204"/>
              <a:ea typeface="+mn-ea"/>
              <a:cs typeface="+mn-cs"/>
            </a:endParaRPr>
          </a:p>
          <a:p>
            <a:pPr marL="1371600" marR="0" lvl="2" indent="-457200" algn="l" defTabSz="457200" rtl="0" eaLnBrk="1" fontAlgn="auto" latinLnBrk="0" hangingPunct="1">
              <a:lnSpc>
                <a:spcPct val="100000"/>
              </a:lnSpc>
              <a:spcBef>
                <a:spcPts val="0"/>
              </a:spcBef>
              <a:spcAft>
                <a:spcPts val="600"/>
              </a:spcAft>
              <a:buClrTx/>
              <a:buSzTx/>
              <a:buFont typeface="+mj-lt"/>
              <a:buAutoNum type="arabicPeriod"/>
              <a:tabLst/>
              <a:defRPr/>
            </a:pPr>
            <a:endParaRPr kumimoji="0" lang="en-US" sz="1200" b="0" i="0" u="none" strike="noStrike" kern="1200" cap="none" spc="0" normalizeH="0" baseline="0" noProof="0" dirty="0">
              <a:ln>
                <a:noFill/>
              </a:ln>
              <a:solidFill>
                <a:srgbClr val="EDEFEC">
                  <a:lumMod val="10000"/>
                </a:srgbClr>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41626450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0"/>
          <p:cNvSpPr>
            <a:spLocks noGrp="1"/>
          </p:cNvSpPr>
          <p:nvPr>
            <p:ph type="ctrTitle"/>
          </p:nvPr>
        </p:nvSpPr>
        <p:spPr/>
        <p:txBody>
          <a:bodyPr/>
          <a:lstStyle/>
          <a:p>
            <a:pPr eaLnBrk="1" hangingPunct="1"/>
            <a:r>
              <a:rPr lang="en-US" altLang="en-US" sz="3600" dirty="0" smtClean="0"/>
              <a:t>Burns </a:t>
            </a:r>
            <a:br>
              <a:rPr lang="en-US" altLang="en-US" sz="3600" dirty="0" smtClean="0"/>
            </a:br>
            <a:r>
              <a:rPr lang="en-US" altLang="en-US" sz="3600" dirty="0" smtClean="0"/>
              <a:t>Scenarios</a:t>
            </a:r>
          </a:p>
        </p:txBody>
      </p:sp>
      <p:sp>
        <p:nvSpPr>
          <p:cNvPr id="3" name="Action Button: Return 2">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
        <p:nvSpPr>
          <p:cNvPr id="4" name="TextBox 3"/>
          <p:cNvSpPr txBox="1"/>
          <p:nvPr/>
        </p:nvSpPr>
        <p:spPr>
          <a:xfrm>
            <a:off x="2767548" y="3985603"/>
            <a:ext cx="3608904" cy="461665"/>
          </a:xfrm>
          <a:prstGeom prst="rect">
            <a:avLst/>
          </a:prstGeom>
          <a:noFill/>
        </p:spPr>
        <p:txBody>
          <a:bodyPr wrap="square" rtlCol="0">
            <a:spAutoFit/>
          </a:bodyPr>
          <a:lstStyle/>
          <a:p>
            <a:pPr algn="ctr"/>
            <a:r>
              <a:rPr lang="en-US" sz="2400" cap="small" dirty="0" smtClean="0">
                <a:solidFill>
                  <a:srgbClr val="72BF44"/>
                </a:solidFill>
                <a:latin typeface="+mj-lt"/>
                <a:ea typeface="Roboto Condensed" panose="02000000000000000000" pitchFamily="2" charset="0"/>
              </a:rPr>
              <a:t>Water Utility</a:t>
            </a:r>
            <a:endParaRPr lang="en-US" sz="2400" cap="small" dirty="0">
              <a:solidFill>
                <a:srgbClr val="72BF44"/>
              </a:solidFill>
              <a:latin typeface="+mj-lt"/>
              <a:ea typeface="Roboto Condensed" panose="02000000000000000000" pitchFamily="2" charset="0"/>
            </a:endParaRPr>
          </a:p>
        </p:txBody>
      </p:sp>
    </p:spTree>
    <p:extLst>
      <p:ext uri="{BB962C8B-B14F-4D97-AF65-F5344CB8AC3E}">
        <p14:creationId xmlns:p14="http://schemas.microsoft.com/office/powerpoint/2010/main" val="3542996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84624" y="1320445"/>
            <a:ext cx="7416800" cy="3017837"/>
          </a:xfrm>
        </p:spPr>
        <p:txBody>
          <a:bodyPr rtlCol="0">
            <a:normAutofit fontScale="77500" lnSpcReduction="20000"/>
          </a:bodyPr>
          <a:lstStyle/>
          <a:p>
            <a:pPr marL="0" indent="0" defTabSz="457311" eaLnBrk="1" fontAlgn="auto" hangingPunct="1">
              <a:lnSpc>
                <a:spcPct val="120000"/>
              </a:lnSpc>
              <a:spcBef>
                <a:spcPts val="0"/>
              </a:spcBef>
              <a:spcAft>
                <a:spcPts val="600"/>
              </a:spcAft>
              <a:buFont typeface="+mj-lt"/>
              <a:buNone/>
              <a:defRPr/>
            </a:pPr>
            <a:r>
              <a:rPr lang="en-US" sz="2300" dirty="0"/>
              <a:t>Jamie Lundeen is a technician for Rowder Equipment, a firm that drills water wells. You and Jamie have worked together for three years and both of you are trained in first aid and CPR.</a:t>
            </a:r>
          </a:p>
          <a:p>
            <a:pPr marL="0" indent="0" defTabSz="457311" eaLnBrk="1" fontAlgn="auto" hangingPunct="1">
              <a:lnSpc>
                <a:spcPct val="120000"/>
              </a:lnSpc>
              <a:spcBef>
                <a:spcPts val="0"/>
              </a:spcBef>
              <a:spcAft>
                <a:spcPts val="600"/>
              </a:spcAft>
              <a:buFont typeface="+mj-lt"/>
              <a:buNone/>
              <a:defRPr/>
            </a:pPr>
            <a:r>
              <a:rPr lang="en-US" sz="2300" dirty="0"/>
              <a:t>Today, the two of you are troubleshooting an electrical system for a water pump at a client’s site. </a:t>
            </a:r>
            <a:r>
              <a:rPr lang="en-US" sz="2300" dirty="0" smtClean="0"/>
              <a:t>As </a:t>
            </a:r>
            <a:r>
              <a:rPr lang="en-US" sz="2300" dirty="0"/>
              <a:t>Jamie is testing the supply side of the power connection in the disconnect box, an arc flash occurs. You see this and know you need to provide first aid. Jamie’s left hand and arm have been burned.</a:t>
            </a:r>
          </a:p>
          <a:p>
            <a:pPr marL="274320" indent="-274320" defTabSz="457311" eaLnBrk="1" fontAlgn="auto" hangingPunct="1">
              <a:lnSpc>
                <a:spcPct val="120000"/>
              </a:lnSpc>
              <a:spcBef>
                <a:spcPts val="0"/>
              </a:spcBef>
              <a:buFont typeface="+mj-lt"/>
              <a:buAutoNum type="arabicPeriod"/>
              <a:defRPr/>
            </a:pPr>
            <a:r>
              <a:rPr lang="en-US" sz="2300" b="1" dirty="0"/>
              <a:t>What would you do before providing first aid?</a:t>
            </a:r>
          </a:p>
          <a:p>
            <a:pPr marL="274320" indent="-274320" defTabSz="457311" eaLnBrk="1" fontAlgn="auto" hangingPunct="1">
              <a:lnSpc>
                <a:spcPct val="120000"/>
              </a:lnSpc>
              <a:spcBef>
                <a:spcPts val="0"/>
              </a:spcBef>
              <a:buFont typeface="+mj-lt"/>
              <a:buAutoNum type="arabicPeriod"/>
              <a:defRPr/>
            </a:pPr>
            <a:r>
              <a:rPr lang="en-US" sz="2300" b="1" dirty="0"/>
              <a:t>How would you provide care?</a:t>
            </a:r>
          </a:p>
          <a:p>
            <a:pPr marL="342991" lvl="1" indent="0" defTabSz="457311" eaLnBrk="1" fontAlgn="auto" hangingPunct="1">
              <a:spcBef>
                <a:spcPts val="0"/>
              </a:spcBef>
              <a:buFont typeface="+mj-lt"/>
              <a:buNone/>
              <a:defRPr/>
            </a:pPr>
            <a:endParaRPr lang="en-US" dirty="0"/>
          </a:p>
        </p:txBody>
      </p:sp>
      <p:sp>
        <p:nvSpPr>
          <p:cNvPr id="4" name="Title 3"/>
          <p:cNvSpPr>
            <a:spLocks noGrp="1"/>
          </p:cNvSpPr>
          <p:nvPr>
            <p:ph type="title"/>
          </p:nvPr>
        </p:nvSpPr>
        <p:spPr>
          <a:xfrm>
            <a:off x="684624" y="162320"/>
            <a:ext cx="7416800" cy="1069261"/>
          </a:xfrm>
        </p:spPr>
        <p:txBody>
          <a:bodyPr rtlCol="0">
            <a:noAutofit/>
          </a:bodyPr>
          <a:lstStyle/>
          <a:p>
            <a:pPr defTabSz="457311">
              <a:defRPr/>
            </a:pPr>
            <a:r>
              <a:rPr lang="en-US" altLang="en-US" dirty="0"/>
              <a:t>Burns</a:t>
            </a:r>
            <a:r>
              <a:rPr lang="en-US" dirty="0" smtClean="0"/>
              <a:t/>
            </a:r>
            <a:br>
              <a:rPr lang="en-US" dirty="0" smtClean="0"/>
            </a:br>
            <a:r>
              <a:rPr lang="en-US" sz="3200" dirty="0" smtClean="0"/>
              <a:t>Scenario 1</a:t>
            </a:r>
            <a:endParaRPr lang="en-US" sz="3200" dirty="0"/>
          </a:p>
        </p:txBody>
      </p:sp>
    </p:spTree>
    <p:custDataLst>
      <p:tags r:id="rId1"/>
    </p:custDataLst>
    <p:extLst>
      <p:ext uri="{BB962C8B-B14F-4D97-AF65-F5344CB8AC3E}">
        <p14:creationId xmlns:p14="http://schemas.microsoft.com/office/powerpoint/2010/main" val="24916382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ontent Placeholder 4"/>
          <p:cNvSpPr>
            <a:spLocks noGrp="1"/>
          </p:cNvSpPr>
          <p:nvPr>
            <p:ph idx="1"/>
          </p:nvPr>
        </p:nvSpPr>
        <p:spPr>
          <a:xfrm>
            <a:off x="693343" y="1500828"/>
            <a:ext cx="6957317" cy="1534548"/>
          </a:xfrm>
        </p:spPr>
        <p:txBody>
          <a:bodyPr/>
          <a:lstStyle/>
          <a:p>
            <a:pPr marL="274320" indent="-274320" eaLnBrk="1" hangingPunct="1">
              <a:lnSpc>
                <a:spcPct val="100000"/>
              </a:lnSpc>
              <a:spcBef>
                <a:spcPts val="0"/>
              </a:spcBef>
              <a:spcAft>
                <a:spcPts val="600"/>
              </a:spcAft>
              <a:buFont typeface="Arial" panose="020B0604020202020204" pitchFamily="34" charset="0"/>
              <a:buAutoNum type="arabicPeriod"/>
            </a:pPr>
            <a:r>
              <a:rPr lang="en-US" altLang="en-US" sz="1800" b="1" dirty="0" smtClean="0"/>
              <a:t>What would you do before providing first aid?</a:t>
            </a:r>
          </a:p>
          <a:p>
            <a:pPr lvl="1">
              <a:lnSpc>
                <a:spcPct val="100000"/>
              </a:lnSpc>
              <a:spcBef>
                <a:spcPts val="0"/>
              </a:spcBef>
            </a:pPr>
            <a:r>
              <a:rPr lang="en-US" altLang="en-US" sz="1800" dirty="0" smtClean="0"/>
              <a:t>Do what you must to make sure the scene is safe to enter.</a:t>
            </a:r>
          </a:p>
          <a:p>
            <a:pPr lvl="1">
              <a:lnSpc>
                <a:spcPct val="100000"/>
              </a:lnSpc>
              <a:spcBef>
                <a:spcPts val="0"/>
              </a:spcBef>
            </a:pPr>
            <a:r>
              <a:rPr lang="en-US" altLang="en-US" sz="1800" dirty="0" smtClean="0"/>
              <a:t>Direct someone to call 9-1-1.</a:t>
            </a:r>
          </a:p>
          <a:p>
            <a:pPr lvl="1">
              <a:lnSpc>
                <a:spcPct val="100000"/>
              </a:lnSpc>
              <a:spcBef>
                <a:spcPts val="0"/>
              </a:spcBef>
            </a:pPr>
            <a:r>
              <a:rPr lang="en-US" altLang="en-US" sz="1800" dirty="0" smtClean="0"/>
              <a:t>Help Jamie get to a source of running water</a:t>
            </a:r>
            <a:r>
              <a:rPr lang="en-US" altLang="en-US" sz="2000" dirty="0" smtClean="0"/>
              <a:t>.</a:t>
            </a:r>
          </a:p>
          <a:p>
            <a:pPr lvl="1" eaLnBrk="1" hangingPunct="1">
              <a:buFont typeface="Arial" panose="020B0604020202020204" pitchFamily="34" charset="0"/>
              <a:buAutoNum type="alphaLcPeriod"/>
            </a:pPr>
            <a:endParaRPr lang="en-US" altLang="en-US" sz="2000" dirty="0" smtClean="0"/>
          </a:p>
        </p:txBody>
      </p:sp>
      <p:sp>
        <p:nvSpPr>
          <p:cNvPr id="4" name="Title 3"/>
          <p:cNvSpPr>
            <a:spLocks noGrp="1"/>
          </p:cNvSpPr>
          <p:nvPr>
            <p:ph type="title"/>
          </p:nvPr>
        </p:nvSpPr>
        <p:spPr>
          <a:xfrm>
            <a:off x="693343" y="297586"/>
            <a:ext cx="7416800" cy="998727"/>
          </a:xfrm>
        </p:spPr>
        <p:txBody>
          <a:bodyPr rtlCol="0">
            <a:noAutofit/>
          </a:bodyPr>
          <a:lstStyle/>
          <a:p>
            <a:pPr defTabSz="457311" eaLnBrk="1" fontAlgn="auto" hangingPunct="1">
              <a:spcAft>
                <a:spcPts val="0"/>
              </a:spcAft>
              <a:defRPr/>
            </a:pPr>
            <a:r>
              <a:rPr lang="en-US" dirty="0" smtClean="0"/>
              <a:t>Burns</a:t>
            </a:r>
            <a:br>
              <a:rPr lang="en-US" dirty="0" smtClean="0"/>
            </a:br>
            <a:r>
              <a:rPr lang="en-US" sz="3200" dirty="0" smtClean="0"/>
              <a:t>Scenario 1 </a:t>
            </a:r>
            <a:r>
              <a:rPr lang="en-US" sz="3200" b="1" dirty="0" smtClean="0"/>
              <a:t>Answer 1</a:t>
            </a:r>
            <a:endParaRPr lang="en-US" sz="3200" b="1" dirty="0"/>
          </a:p>
        </p:txBody>
      </p:sp>
    </p:spTree>
    <p:custDataLst>
      <p:tags r:id="rId1"/>
    </p:custDataLst>
    <p:extLst>
      <p:ext uri="{BB962C8B-B14F-4D97-AF65-F5344CB8AC3E}">
        <p14:creationId xmlns:p14="http://schemas.microsoft.com/office/powerpoint/2010/main" val="31389057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Content Placeholder 4"/>
          <p:cNvSpPr>
            <a:spLocks noGrp="1"/>
          </p:cNvSpPr>
          <p:nvPr>
            <p:ph idx="1"/>
          </p:nvPr>
        </p:nvSpPr>
        <p:spPr>
          <a:xfrm>
            <a:off x="783299" y="1549522"/>
            <a:ext cx="7722243" cy="3017837"/>
          </a:xfrm>
        </p:spPr>
        <p:txBody>
          <a:bodyPr/>
          <a:lstStyle/>
          <a:p>
            <a:pPr marL="274320" indent="-274320" eaLnBrk="1" hangingPunct="1">
              <a:lnSpc>
                <a:spcPct val="100000"/>
              </a:lnSpc>
              <a:spcBef>
                <a:spcPts val="0"/>
              </a:spcBef>
              <a:buFont typeface="Arial" panose="020B0604020202020204" pitchFamily="34" charset="0"/>
              <a:buAutoNum type="arabicPeriod" startAt="2"/>
            </a:pPr>
            <a:r>
              <a:rPr lang="en-US" altLang="en-US" sz="1800" b="1" dirty="0" smtClean="0"/>
              <a:t>How would you provide care?</a:t>
            </a:r>
          </a:p>
          <a:p>
            <a:pPr lvl="1"/>
            <a:r>
              <a:rPr lang="en-US" altLang="en-US" sz="1800" dirty="0" smtClean="0"/>
              <a:t>Immediately cool the burn with running cool or cold potable water, such as tap water, for at least 10 minutes. </a:t>
            </a:r>
          </a:p>
          <a:p>
            <a:pPr lvl="1"/>
            <a:r>
              <a:rPr lang="en-US" altLang="en-US" sz="1800" dirty="0" smtClean="0"/>
              <a:t>Remove constricting items such as jewelry and clothing.</a:t>
            </a:r>
          </a:p>
          <a:p>
            <a:pPr lvl="1"/>
            <a:r>
              <a:rPr lang="en-US" altLang="en-US" sz="1800" dirty="0" smtClean="0"/>
              <a:t>Treat for shock by maintaining Jamie’s body temperature.</a:t>
            </a:r>
          </a:p>
        </p:txBody>
      </p:sp>
      <p:sp>
        <p:nvSpPr>
          <p:cNvPr id="4" name="Title 3"/>
          <p:cNvSpPr>
            <a:spLocks noGrp="1"/>
          </p:cNvSpPr>
          <p:nvPr>
            <p:ph type="title"/>
          </p:nvPr>
        </p:nvSpPr>
        <p:spPr>
          <a:xfrm>
            <a:off x="783300" y="308407"/>
            <a:ext cx="7416800" cy="1133683"/>
          </a:xfrm>
        </p:spPr>
        <p:txBody>
          <a:bodyPr rtlCol="0">
            <a:noAutofit/>
          </a:bodyPr>
          <a:lstStyle/>
          <a:p>
            <a:pPr defTabSz="457311">
              <a:defRPr/>
            </a:pPr>
            <a:r>
              <a:rPr lang="en-US" altLang="en-US" dirty="0"/>
              <a:t>Burns</a:t>
            </a:r>
            <a:r>
              <a:rPr lang="en-US" dirty="0" smtClean="0"/>
              <a:t/>
            </a:r>
            <a:br>
              <a:rPr lang="en-US" dirty="0" smtClean="0"/>
            </a:br>
            <a:r>
              <a:rPr lang="en-US" sz="3200" dirty="0" smtClean="0"/>
              <a:t>Scenario 1 </a:t>
            </a:r>
            <a:r>
              <a:rPr lang="en-US" sz="3200" b="1" dirty="0" smtClean="0"/>
              <a:t>Answer 2</a:t>
            </a:r>
            <a:endParaRPr lang="en-US" sz="3200" b="1" dirty="0"/>
          </a:p>
        </p:txBody>
      </p:sp>
    </p:spTree>
    <p:custDataLst>
      <p:tags r:id="rId1"/>
    </p:custDataLst>
    <p:extLst>
      <p:ext uri="{BB962C8B-B14F-4D97-AF65-F5344CB8AC3E}">
        <p14:creationId xmlns:p14="http://schemas.microsoft.com/office/powerpoint/2010/main" val="24236843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altLang="en-US" sz="3600" dirty="0" smtClean="0">
                <a:latin typeface="+mj-lt"/>
              </a:rPr>
              <a:t>Bone, Joint and Muscle Injuries Scenarios</a:t>
            </a:r>
          </a:p>
        </p:txBody>
      </p:sp>
      <p:sp>
        <p:nvSpPr>
          <p:cNvPr id="4" name="Action Button: Return 3">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
        <p:nvSpPr>
          <p:cNvPr id="5" name="TextBox 4"/>
          <p:cNvSpPr txBox="1"/>
          <p:nvPr/>
        </p:nvSpPr>
        <p:spPr>
          <a:xfrm>
            <a:off x="2767548" y="3985603"/>
            <a:ext cx="3608904" cy="461665"/>
          </a:xfrm>
          <a:prstGeom prst="rect">
            <a:avLst/>
          </a:prstGeom>
          <a:noFill/>
        </p:spPr>
        <p:txBody>
          <a:bodyPr wrap="square" rtlCol="0">
            <a:spAutoFit/>
          </a:bodyPr>
          <a:lstStyle/>
          <a:p>
            <a:pPr algn="ctr"/>
            <a:r>
              <a:rPr lang="en-US" sz="2400" cap="small" dirty="0" smtClean="0">
                <a:solidFill>
                  <a:srgbClr val="72BF44"/>
                </a:solidFill>
                <a:latin typeface="+mj-lt"/>
                <a:ea typeface="Roboto Condensed" panose="02000000000000000000" pitchFamily="2" charset="0"/>
              </a:rPr>
              <a:t>Water Utility</a:t>
            </a:r>
            <a:endParaRPr lang="en-US" sz="2400" cap="small" dirty="0">
              <a:solidFill>
                <a:srgbClr val="72BF44"/>
              </a:solidFill>
              <a:latin typeface="+mj-lt"/>
              <a:ea typeface="Roboto Condensed" panose="02000000000000000000" pitchFamily="2" charset="0"/>
            </a:endParaRPr>
          </a:p>
        </p:txBody>
      </p:sp>
    </p:spTree>
    <p:extLst>
      <p:ext uri="{BB962C8B-B14F-4D97-AF65-F5344CB8AC3E}">
        <p14:creationId xmlns:p14="http://schemas.microsoft.com/office/powerpoint/2010/main" val="1672323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47270" y="1237479"/>
            <a:ext cx="8231413" cy="3017838"/>
          </a:xfrm>
        </p:spPr>
        <p:txBody>
          <a:bodyPr rtlCol="0">
            <a:noAutofit/>
          </a:bodyPr>
          <a:lstStyle/>
          <a:p>
            <a:pPr marL="0" indent="0" eaLnBrk="1" fontAlgn="auto" hangingPunct="1">
              <a:lnSpc>
                <a:spcPct val="120000"/>
              </a:lnSpc>
              <a:spcBef>
                <a:spcPts val="0"/>
              </a:spcBef>
              <a:spcAft>
                <a:spcPts val="600"/>
              </a:spcAft>
              <a:buFont typeface="+mj-lt"/>
              <a:buNone/>
              <a:defRPr/>
            </a:pPr>
            <a:r>
              <a:rPr lang="en-US" sz="1400" dirty="0"/>
              <a:t>Brian Swanson, a water system technician for Boxer Water Resources, was working on a tank that was lifted off its anchor bolts in its vertical standing position by a rough-terrain boom forklift driven by a </a:t>
            </a:r>
            <a:r>
              <a:rPr lang="en-US" sz="1400" dirty="0" smtClean="0"/>
              <a:t>coworker</a:t>
            </a:r>
            <a:r>
              <a:rPr lang="en-US" sz="1400" dirty="0"/>
              <a:t>. The tank needed to be moved to complete the job. It had to be tilted to lean on the forklift backrest in order to get under the doorway opening. </a:t>
            </a:r>
            <a:r>
              <a:rPr lang="en-US" sz="1400" dirty="0" smtClean="0"/>
              <a:t>Brian </a:t>
            </a:r>
            <a:r>
              <a:rPr lang="en-US" sz="1400" dirty="0"/>
              <a:t>acted as a spotter alongside the forklift to aid the driver in the operations. Another technician maneuvered the tank until it was resting on the forklift backrest. As Brian started walking to the doorway of the building, </a:t>
            </a:r>
            <a:r>
              <a:rPr lang="en-US" sz="1400" dirty="0" smtClean="0"/>
              <a:t>he </a:t>
            </a:r>
            <a:r>
              <a:rPr lang="en-US" sz="1400" dirty="0"/>
              <a:t>saw the tank roll off the backrest. He began to duck and run, but the tank struck him with a glancing blow to his back.</a:t>
            </a:r>
          </a:p>
          <a:p>
            <a:pPr marL="0" indent="0" eaLnBrk="1" fontAlgn="auto" hangingPunct="1">
              <a:lnSpc>
                <a:spcPct val="120000"/>
              </a:lnSpc>
              <a:spcBef>
                <a:spcPts val="0"/>
              </a:spcBef>
              <a:spcAft>
                <a:spcPts val="600"/>
              </a:spcAft>
              <a:buFont typeface="+mj-lt"/>
              <a:buNone/>
              <a:defRPr/>
            </a:pPr>
            <a:r>
              <a:rPr lang="en-US" sz="1400" dirty="0" smtClean="0"/>
              <a:t>You </a:t>
            </a:r>
            <a:r>
              <a:rPr lang="en-US" sz="1400" dirty="0"/>
              <a:t>are trained in first aid. You hear Brian </a:t>
            </a:r>
            <a:r>
              <a:rPr lang="en-US" sz="1400" dirty="0" smtClean="0"/>
              <a:t>shout that his hip hurts, </a:t>
            </a:r>
            <a:r>
              <a:rPr lang="en-US" sz="1400" dirty="0"/>
              <a:t>and you approach the area to see what is happening.</a:t>
            </a:r>
          </a:p>
          <a:p>
            <a:pPr marL="274320" indent="-274320" eaLnBrk="1" fontAlgn="auto" hangingPunct="1">
              <a:lnSpc>
                <a:spcPct val="100000"/>
              </a:lnSpc>
              <a:spcBef>
                <a:spcPts val="0"/>
              </a:spcBef>
              <a:buFont typeface="+mj-lt"/>
              <a:buAutoNum type="arabicPeriod"/>
              <a:defRPr/>
            </a:pPr>
            <a:r>
              <a:rPr lang="en-US" sz="1800" b="1" dirty="0" smtClean="0"/>
              <a:t>What </a:t>
            </a:r>
            <a:r>
              <a:rPr lang="en-US" sz="1800" b="1" dirty="0"/>
              <a:t>would you do before providing first aid</a:t>
            </a:r>
            <a:r>
              <a:rPr lang="en-US" sz="1800" b="1" dirty="0" smtClean="0"/>
              <a:t>?</a:t>
            </a:r>
            <a:endParaRPr lang="en-US" sz="1800" b="1" dirty="0"/>
          </a:p>
          <a:p>
            <a:pPr marL="274320" indent="-274320" eaLnBrk="1" fontAlgn="auto" hangingPunct="1">
              <a:lnSpc>
                <a:spcPct val="100000"/>
              </a:lnSpc>
              <a:spcBef>
                <a:spcPts val="0"/>
              </a:spcBef>
              <a:buFont typeface="+mj-lt"/>
              <a:buAutoNum type="arabicPeriod"/>
              <a:defRPr/>
            </a:pPr>
            <a:r>
              <a:rPr lang="en-US" sz="1800" b="1" dirty="0"/>
              <a:t>How would you provide </a:t>
            </a:r>
            <a:r>
              <a:rPr lang="en-US" sz="1800" b="1" dirty="0" smtClean="0"/>
              <a:t>first aid?</a:t>
            </a:r>
          </a:p>
          <a:p>
            <a:pPr marL="342900" lvl="1" indent="0" eaLnBrk="1" fontAlgn="auto" hangingPunct="1">
              <a:spcBef>
                <a:spcPts val="0"/>
              </a:spcBef>
              <a:buFont typeface="+mj-lt"/>
              <a:buNone/>
              <a:defRPr/>
            </a:pPr>
            <a:endParaRPr lang="en-US" dirty="0"/>
          </a:p>
        </p:txBody>
      </p:sp>
      <p:sp>
        <p:nvSpPr>
          <p:cNvPr id="67587" name="Title 3"/>
          <p:cNvSpPr>
            <a:spLocks noGrp="1"/>
          </p:cNvSpPr>
          <p:nvPr>
            <p:ph type="title"/>
          </p:nvPr>
        </p:nvSpPr>
        <p:spPr>
          <a:xfrm>
            <a:off x="447270" y="173141"/>
            <a:ext cx="8185867" cy="1248300"/>
          </a:xfrm>
        </p:spPr>
        <p:txBody>
          <a:bodyPr/>
          <a:lstStyle/>
          <a:p>
            <a:r>
              <a:rPr lang="en-US" altLang="en-US" dirty="0"/>
              <a:t>Bone, Joint and Muscle Injuries</a:t>
            </a:r>
            <a:r>
              <a:rPr lang="en-US" altLang="en-US" dirty="0" smtClean="0"/>
              <a:t/>
            </a:r>
            <a:br>
              <a:rPr lang="en-US" altLang="en-US" dirty="0" smtClean="0"/>
            </a:br>
            <a:r>
              <a:rPr lang="en-US" altLang="en-US" sz="3200" dirty="0" smtClean="0"/>
              <a:t>Scenario 1</a:t>
            </a:r>
          </a:p>
        </p:txBody>
      </p:sp>
    </p:spTree>
    <p:custDataLst>
      <p:tags r:id="rId1"/>
    </p:custDataLst>
    <p:extLst>
      <p:ext uri="{BB962C8B-B14F-4D97-AF65-F5344CB8AC3E}">
        <p14:creationId xmlns:p14="http://schemas.microsoft.com/office/powerpoint/2010/main" val="3582137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5EBD1-7E94-3542-BB54-BE38F3F43122}"/>
              </a:ext>
            </a:extLst>
          </p:cNvPr>
          <p:cNvSpPr>
            <a:spLocks noGrp="1"/>
          </p:cNvSpPr>
          <p:nvPr>
            <p:ph type="ctrTitle"/>
          </p:nvPr>
        </p:nvSpPr>
        <p:spPr/>
        <p:txBody>
          <a:bodyPr/>
          <a:lstStyle/>
          <a:p>
            <a:r>
              <a:rPr lang="en-US" sz="3600" dirty="0">
                <a:latin typeface="+mj-lt"/>
              </a:rPr>
              <a:t>FA/CPR/AED Case Scenarios </a:t>
            </a:r>
            <a:r>
              <a:rPr lang="en-US" sz="3600" dirty="0" smtClean="0">
                <a:latin typeface="+mj-lt"/>
              </a:rPr>
              <a:t/>
            </a:r>
            <a:br>
              <a:rPr lang="en-US" sz="3600" dirty="0" smtClean="0">
                <a:latin typeface="+mj-lt"/>
              </a:rPr>
            </a:br>
            <a:r>
              <a:rPr lang="en-US" sz="3600" dirty="0" smtClean="0">
                <a:latin typeface="+mj-lt"/>
              </a:rPr>
              <a:t>WATER UTILITY </a:t>
            </a:r>
            <a:r>
              <a:rPr lang="en-US" dirty="0" smtClean="0">
                <a:latin typeface="Roboto Condensed" panose="02000000000000000000" pitchFamily="2" charset="0"/>
                <a:ea typeface="Roboto Condensed" panose="02000000000000000000" pitchFamily="2" charset="0"/>
              </a:rPr>
              <a:t/>
            </a:r>
            <a:br>
              <a:rPr lang="en-US" dirty="0" smtClean="0">
                <a:latin typeface="Roboto Condensed" panose="02000000000000000000" pitchFamily="2" charset="0"/>
                <a:ea typeface="Roboto Condensed" panose="02000000000000000000" pitchFamily="2" charset="0"/>
              </a:rPr>
            </a:br>
            <a:endParaRPr lang="en-US" dirty="0">
              <a:latin typeface="Roboto Condensed" panose="02000000000000000000" pitchFamily="2" charset="0"/>
              <a:ea typeface="Roboto Condensed" panose="02000000000000000000" pitchFamily="2" charset="0"/>
            </a:endParaRPr>
          </a:p>
        </p:txBody>
      </p:sp>
      <p:sp>
        <p:nvSpPr>
          <p:cNvPr id="3" name="Subtitle 2"/>
          <p:cNvSpPr>
            <a:spLocks noGrp="1"/>
          </p:cNvSpPr>
          <p:nvPr>
            <p:ph type="subTitle" idx="1"/>
          </p:nvPr>
        </p:nvSpPr>
        <p:spPr>
          <a:xfrm>
            <a:off x="244699" y="3834287"/>
            <a:ext cx="8620259" cy="1314450"/>
          </a:xfrm>
        </p:spPr>
        <p:txBody>
          <a:bodyPr/>
          <a:lstStyle/>
          <a:p>
            <a:r>
              <a:rPr lang="en-US" sz="2800" dirty="0">
                <a:solidFill>
                  <a:srgbClr val="7BC44D"/>
                </a:solidFill>
                <a:latin typeface="Roboto Condensed Light" panose="02000000000000000000" pitchFamily="2" charset="0"/>
                <a:ea typeface="Roboto Condensed Light" panose="02000000000000000000" pitchFamily="2" charset="0"/>
              </a:rPr>
              <a:t>Use to customize your First Aid Training </a:t>
            </a:r>
          </a:p>
          <a:p>
            <a:r>
              <a:rPr lang="en-US" sz="2800" dirty="0">
                <a:solidFill>
                  <a:srgbClr val="7BC44D"/>
                </a:solidFill>
                <a:latin typeface="Roboto Condensed Light" panose="02000000000000000000" pitchFamily="2" charset="0"/>
                <a:ea typeface="Roboto Condensed Light" panose="02000000000000000000" pitchFamily="2" charset="0"/>
              </a:rPr>
              <a:t>for your </a:t>
            </a:r>
            <a:r>
              <a:rPr lang="en-US" sz="2800" dirty="0" smtClean="0">
                <a:solidFill>
                  <a:srgbClr val="7BC44D"/>
                </a:solidFill>
                <a:latin typeface="Roboto Condensed Light" panose="02000000000000000000" pitchFamily="2" charset="0"/>
                <a:ea typeface="Roboto Condensed Light" panose="02000000000000000000" pitchFamily="2" charset="0"/>
              </a:rPr>
              <a:t>audience</a:t>
            </a:r>
            <a:endParaRPr lang="en-US" sz="2800" dirty="0">
              <a:solidFill>
                <a:srgbClr val="7BC44D"/>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3605931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4"/>
          <p:cNvSpPr>
            <a:spLocks noGrp="1"/>
          </p:cNvSpPr>
          <p:nvPr>
            <p:ph idx="1"/>
          </p:nvPr>
        </p:nvSpPr>
        <p:spPr>
          <a:xfrm>
            <a:off x="659082" y="1983541"/>
            <a:ext cx="7416800" cy="1176418"/>
          </a:xfrm>
        </p:spPr>
        <p:txBody>
          <a:bodyPr/>
          <a:lstStyle/>
          <a:p>
            <a:pPr eaLnBrk="1" hangingPunct="1">
              <a:lnSpc>
                <a:spcPct val="100000"/>
              </a:lnSpc>
              <a:spcBef>
                <a:spcPts val="0"/>
              </a:spcBef>
              <a:buFont typeface="Arial" panose="020B0604020202020204" pitchFamily="34" charset="0"/>
              <a:buAutoNum type="arabicPeriod"/>
            </a:pPr>
            <a:r>
              <a:rPr lang="en-US" altLang="en-US" sz="1800" b="1" dirty="0" smtClean="0"/>
              <a:t>What would you do before providing first aid?</a:t>
            </a:r>
          </a:p>
          <a:p>
            <a:pPr lvl="1">
              <a:lnSpc>
                <a:spcPct val="100000"/>
              </a:lnSpc>
              <a:spcBef>
                <a:spcPts val="0"/>
              </a:spcBef>
            </a:pPr>
            <a:r>
              <a:rPr lang="en-US" altLang="en-US" sz="1600" dirty="0" smtClean="0"/>
              <a:t>Make sure the scene is safe. This may involve directing the fork lift driver to cut the power to the forklift. </a:t>
            </a:r>
          </a:p>
          <a:p>
            <a:pPr lvl="1">
              <a:lnSpc>
                <a:spcPct val="100000"/>
              </a:lnSpc>
              <a:spcBef>
                <a:spcPts val="0"/>
              </a:spcBef>
            </a:pPr>
            <a:r>
              <a:rPr lang="en-US" altLang="en-US" sz="1600" dirty="0" smtClean="0"/>
              <a:t>Direct someone to call 9-1-1 and to bring the first aid kit.</a:t>
            </a:r>
          </a:p>
        </p:txBody>
      </p:sp>
      <p:sp>
        <p:nvSpPr>
          <p:cNvPr id="68611" name="Title 3"/>
          <p:cNvSpPr>
            <a:spLocks noGrp="1"/>
          </p:cNvSpPr>
          <p:nvPr>
            <p:ph type="title"/>
          </p:nvPr>
        </p:nvSpPr>
        <p:spPr>
          <a:xfrm>
            <a:off x="659082" y="211015"/>
            <a:ext cx="7416800" cy="1325217"/>
          </a:xfrm>
        </p:spPr>
        <p:txBody>
          <a:bodyPr/>
          <a:lstStyle/>
          <a:p>
            <a:r>
              <a:rPr lang="en-US" altLang="en-US" dirty="0"/>
              <a:t>Bone, Joint and Muscle Injuries</a:t>
            </a:r>
            <a:r>
              <a:rPr lang="en-US" altLang="en-US" dirty="0" smtClean="0"/>
              <a:t/>
            </a:r>
            <a:br>
              <a:rPr lang="en-US" altLang="en-US" dirty="0" smtClean="0"/>
            </a:br>
            <a:r>
              <a:rPr lang="en-US" altLang="en-US" sz="3200" dirty="0" smtClean="0"/>
              <a:t>Scenario 1 </a:t>
            </a:r>
            <a:r>
              <a:rPr lang="en-US" altLang="en-US" sz="3200" b="1" dirty="0" smtClean="0"/>
              <a:t>Answer</a:t>
            </a:r>
          </a:p>
        </p:txBody>
      </p:sp>
    </p:spTree>
    <p:custDataLst>
      <p:tags r:id="rId1"/>
    </p:custDataLst>
    <p:extLst>
      <p:ext uri="{BB962C8B-B14F-4D97-AF65-F5344CB8AC3E}">
        <p14:creationId xmlns:p14="http://schemas.microsoft.com/office/powerpoint/2010/main" val="25812467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ontent Placeholder 4"/>
          <p:cNvSpPr>
            <a:spLocks noGrp="1"/>
          </p:cNvSpPr>
          <p:nvPr>
            <p:ph idx="1"/>
          </p:nvPr>
        </p:nvSpPr>
        <p:spPr>
          <a:xfrm>
            <a:off x="546626" y="1567567"/>
            <a:ext cx="7628867" cy="2176603"/>
          </a:xfrm>
        </p:spPr>
        <p:txBody>
          <a:bodyPr/>
          <a:lstStyle/>
          <a:p>
            <a:pPr eaLnBrk="1" hangingPunct="1">
              <a:lnSpc>
                <a:spcPct val="100000"/>
              </a:lnSpc>
              <a:spcBef>
                <a:spcPts val="0"/>
              </a:spcBef>
              <a:spcAft>
                <a:spcPts val="600"/>
              </a:spcAft>
              <a:buFont typeface="Arial" panose="020B0604020202020204" pitchFamily="34" charset="0"/>
              <a:buAutoNum type="arabicPeriod" startAt="2"/>
            </a:pPr>
            <a:r>
              <a:rPr lang="en-US" altLang="en-US" sz="1800" b="1" dirty="0" smtClean="0"/>
              <a:t>How would you provide first aid?</a:t>
            </a:r>
          </a:p>
          <a:p>
            <a:pPr lvl="1">
              <a:lnSpc>
                <a:spcPct val="100000"/>
              </a:lnSpc>
              <a:spcBef>
                <a:spcPts val="0"/>
              </a:spcBef>
            </a:pPr>
            <a:r>
              <a:rPr lang="en-US" altLang="en-US" sz="1800" dirty="0" smtClean="0"/>
              <a:t>You ask if you can help and obtain his permission.</a:t>
            </a:r>
          </a:p>
          <a:p>
            <a:pPr lvl="1">
              <a:lnSpc>
                <a:spcPct val="100000"/>
              </a:lnSpc>
              <a:spcBef>
                <a:spcPts val="0"/>
              </a:spcBef>
            </a:pPr>
            <a:r>
              <a:rPr lang="en-US" altLang="en-US" sz="1800" dirty="0" smtClean="0"/>
              <a:t>Direct him to stay still and to not move his legs.</a:t>
            </a:r>
          </a:p>
          <a:p>
            <a:pPr lvl="1">
              <a:lnSpc>
                <a:spcPct val="100000"/>
              </a:lnSpc>
              <a:spcBef>
                <a:spcPts val="0"/>
              </a:spcBef>
            </a:pPr>
            <a:r>
              <a:rPr lang="en-US" altLang="en-US" sz="1800" dirty="0" smtClean="0"/>
              <a:t>Check him for open wounds, deformity, tenderness and swelling.</a:t>
            </a:r>
          </a:p>
          <a:p>
            <a:pPr lvl="1">
              <a:lnSpc>
                <a:spcPct val="100000"/>
              </a:lnSpc>
              <a:spcBef>
                <a:spcPts val="0"/>
              </a:spcBef>
            </a:pPr>
            <a:r>
              <a:rPr lang="en-US" altLang="en-US" sz="1800" dirty="0" smtClean="0"/>
              <a:t>If ice is available, put an ice bag or cold pack on the painful injured area.</a:t>
            </a:r>
            <a:endParaRPr lang="en-US" altLang="en-US" sz="1800" dirty="0" smtClean="0">
              <a:solidFill>
                <a:srgbClr val="FF0000"/>
              </a:solidFill>
            </a:endParaRPr>
          </a:p>
          <a:p>
            <a:pPr lvl="1">
              <a:lnSpc>
                <a:spcPct val="100000"/>
              </a:lnSpc>
              <a:spcBef>
                <a:spcPts val="0"/>
              </a:spcBef>
            </a:pPr>
            <a:r>
              <a:rPr lang="en-US" altLang="en-US" sz="1800" dirty="0" smtClean="0"/>
              <a:t>Treat for shock by maintaining body temperature.</a:t>
            </a:r>
          </a:p>
        </p:txBody>
      </p:sp>
      <p:sp>
        <p:nvSpPr>
          <p:cNvPr id="69635" name="Title 3"/>
          <p:cNvSpPr>
            <a:spLocks noGrp="1"/>
          </p:cNvSpPr>
          <p:nvPr>
            <p:ph type="title"/>
          </p:nvPr>
        </p:nvSpPr>
        <p:spPr>
          <a:xfrm>
            <a:off x="546626" y="297585"/>
            <a:ext cx="7416800" cy="1166564"/>
          </a:xfrm>
        </p:spPr>
        <p:txBody>
          <a:bodyPr/>
          <a:lstStyle/>
          <a:p>
            <a:r>
              <a:rPr lang="en-US" altLang="en-US" dirty="0"/>
              <a:t>Bone, Joint and Muscle Injuries</a:t>
            </a:r>
            <a:r>
              <a:rPr lang="en-US" altLang="en-US" dirty="0" smtClean="0"/>
              <a:t/>
            </a:r>
            <a:br>
              <a:rPr lang="en-US" altLang="en-US" dirty="0" smtClean="0"/>
            </a:br>
            <a:r>
              <a:rPr lang="en-US" altLang="en-US" sz="3200" dirty="0" smtClean="0"/>
              <a:t>Scenario 1 </a:t>
            </a:r>
            <a:r>
              <a:rPr lang="en-US" altLang="en-US" sz="3200" b="1" dirty="0" smtClean="0"/>
              <a:t>Answer 2</a:t>
            </a:r>
          </a:p>
        </p:txBody>
      </p:sp>
    </p:spTree>
    <p:custDataLst>
      <p:tags r:id="rId1"/>
    </p:custDataLst>
    <p:extLst>
      <p:ext uri="{BB962C8B-B14F-4D97-AF65-F5344CB8AC3E}">
        <p14:creationId xmlns:p14="http://schemas.microsoft.com/office/powerpoint/2010/main" val="36647228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p:nvPr>
        </p:nvSpPr>
        <p:spPr/>
        <p:txBody>
          <a:bodyPr/>
          <a:lstStyle/>
          <a:p>
            <a:pPr eaLnBrk="1" hangingPunct="1"/>
            <a:r>
              <a:rPr lang="en-US" altLang="en-US" sz="3600" dirty="0" smtClean="0">
                <a:latin typeface="+mj-lt"/>
              </a:rPr>
              <a:t>Head and Spine Injuries Scenarios</a:t>
            </a:r>
          </a:p>
        </p:txBody>
      </p:sp>
      <p:sp>
        <p:nvSpPr>
          <p:cNvPr id="3" name="Action Button: Return 2">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
        <p:nvSpPr>
          <p:cNvPr id="4" name="TextBox 3"/>
          <p:cNvSpPr txBox="1"/>
          <p:nvPr/>
        </p:nvSpPr>
        <p:spPr>
          <a:xfrm>
            <a:off x="2797307" y="3985603"/>
            <a:ext cx="3608904" cy="461665"/>
          </a:xfrm>
          <a:prstGeom prst="rect">
            <a:avLst/>
          </a:prstGeom>
          <a:noFill/>
        </p:spPr>
        <p:txBody>
          <a:bodyPr wrap="square" rtlCol="0">
            <a:spAutoFit/>
          </a:bodyPr>
          <a:lstStyle/>
          <a:p>
            <a:pPr algn="ctr"/>
            <a:r>
              <a:rPr lang="en-US" sz="2400" cap="small" dirty="0" smtClean="0">
                <a:solidFill>
                  <a:srgbClr val="72BF44"/>
                </a:solidFill>
                <a:latin typeface="+mj-lt"/>
                <a:ea typeface="Roboto Condensed" panose="02000000000000000000" pitchFamily="2" charset="0"/>
              </a:rPr>
              <a:t>Water Utility</a:t>
            </a:r>
            <a:endParaRPr lang="en-US" sz="2400" cap="small" dirty="0">
              <a:solidFill>
                <a:srgbClr val="72BF44"/>
              </a:solidFill>
              <a:latin typeface="+mj-lt"/>
              <a:ea typeface="Roboto Condensed" panose="02000000000000000000" pitchFamily="2" charset="0"/>
            </a:endParaRPr>
          </a:p>
        </p:txBody>
      </p:sp>
    </p:spTree>
    <p:extLst>
      <p:ext uri="{BB962C8B-B14F-4D97-AF65-F5344CB8AC3E}">
        <p14:creationId xmlns:p14="http://schemas.microsoft.com/office/powerpoint/2010/main" val="2823170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112" y="1921043"/>
            <a:ext cx="7416800" cy="1969215"/>
          </a:xfrm>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a:t>You are called to the pump room to attend to someone who has fallen down the stairs and is responsive and breathing normally. You arrive to find a mechanic lying on the ground at the foot of the stairs. </a:t>
            </a:r>
            <a:r>
              <a:rPr lang="en-US" sz="1600" dirty="0" smtClean="0"/>
              <a:t>She </a:t>
            </a:r>
            <a:r>
              <a:rPr lang="en-US" sz="1600" dirty="0"/>
              <a:t>is alert, but appears to be dazed and in pain.</a:t>
            </a:r>
          </a:p>
          <a:p>
            <a:pPr marL="342900" indent="-342900" eaLnBrk="1" fontAlgn="auto" hangingPunct="1">
              <a:lnSpc>
                <a:spcPct val="100000"/>
              </a:lnSpc>
              <a:spcBef>
                <a:spcPts val="0"/>
              </a:spcBef>
              <a:buFont typeface="+mj-lt"/>
              <a:buAutoNum type="arabicPeriod"/>
              <a:defRPr/>
            </a:pPr>
            <a:r>
              <a:rPr lang="en-US" sz="1800" b="1" dirty="0" smtClean="0"/>
              <a:t>What would you do before providing first aid?</a:t>
            </a:r>
          </a:p>
          <a:p>
            <a:pPr marL="342900" indent="-342900" eaLnBrk="1" fontAlgn="auto" hangingPunct="1">
              <a:lnSpc>
                <a:spcPct val="100000"/>
              </a:lnSpc>
              <a:spcBef>
                <a:spcPts val="0"/>
              </a:spcBef>
              <a:buFont typeface="+mj-lt"/>
              <a:buAutoNum type="arabicPeriod"/>
              <a:defRPr/>
            </a:pPr>
            <a:r>
              <a:rPr lang="en-US" sz="1800" b="1" dirty="0" smtClean="0"/>
              <a:t>How would you provide care?</a:t>
            </a:r>
          </a:p>
          <a:p>
            <a:pPr marL="457200" lvl="1" indent="0" eaLnBrk="1" fontAlgn="auto" hangingPunct="1">
              <a:spcBef>
                <a:spcPts val="0"/>
              </a:spcBef>
              <a:buFont typeface="+mj-lt"/>
              <a:buNone/>
              <a:defRPr/>
            </a:pPr>
            <a:endParaRPr lang="en-US" sz="1600" dirty="0"/>
          </a:p>
        </p:txBody>
      </p:sp>
      <p:sp>
        <p:nvSpPr>
          <p:cNvPr id="2" name="Title 1"/>
          <p:cNvSpPr>
            <a:spLocks noGrp="1"/>
          </p:cNvSpPr>
          <p:nvPr>
            <p:ph type="title"/>
          </p:nvPr>
        </p:nvSpPr>
        <p:spPr>
          <a:xfrm>
            <a:off x="617594" y="351692"/>
            <a:ext cx="7416800" cy="1139833"/>
          </a:xfrm>
        </p:spPr>
        <p:txBody>
          <a:bodyPr rtlCol="0">
            <a:noAutofit/>
          </a:bodyPr>
          <a:lstStyle/>
          <a:p>
            <a:pPr>
              <a:defRPr/>
            </a:pPr>
            <a:r>
              <a:rPr lang="en-US" altLang="en-US" dirty="0"/>
              <a:t>Head and Spine Injuries</a:t>
            </a:r>
            <a:r>
              <a:rPr lang="en-US" dirty="0" smtClean="0"/>
              <a:t/>
            </a:r>
            <a:br>
              <a:rPr lang="en-US" dirty="0" smtClean="0"/>
            </a:br>
            <a:r>
              <a:rPr lang="en-US" sz="3200" dirty="0" smtClean="0"/>
              <a:t>Scenario 1</a:t>
            </a:r>
            <a:endParaRPr lang="en-US" sz="3200" dirty="0"/>
          </a:p>
        </p:txBody>
      </p:sp>
    </p:spTree>
    <p:extLst>
      <p:ext uri="{BB962C8B-B14F-4D97-AF65-F5344CB8AC3E}">
        <p14:creationId xmlns:p14="http://schemas.microsoft.com/office/powerpoint/2010/main" val="647109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275" y="1377330"/>
            <a:ext cx="8261284" cy="3200081"/>
          </a:xfrm>
        </p:spPr>
        <p:txBody>
          <a:bodyPr rtlCol="0">
            <a:noAutofit/>
          </a:bodyPr>
          <a:lstStyle/>
          <a:p>
            <a:pPr marL="274320" indent="-274320" eaLnBrk="1" fontAlgn="auto" hangingPunct="1">
              <a:lnSpc>
                <a:spcPct val="120000"/>
              </a:lnSpc>
              <a:spcBef>
                <a:spcPts val="0"/>
              </a:spcBef>
              <a:buFont typeface="+mj-lt"/>
              <a:buAutoNum type="arabicPeriod"/>
              <a:defRPr/>
            </a:pPr>
            <a:r>
              <a:rPr lang="en-US" sz="1800" b="1" dirty="0" smtClean="0"/>
              <a:t>What </a:t>
            </a:r>
            <a:r>
              <a:rPr lang="en-US" sz="1800" b="1" dirty="0"/>
              <a:t>would you do before providing first aid?</a:t>
            </a:r>
          </a:p>
          <a:p>
            <a:pPr lvl="1">
              <a:lnSpc>
                <a:spcPct val="100000"/>
              </a:lnSpc>
              <a:spcBef>
                <a:spcPts val="0"/>
              </a:spcBef>
              <a:defRPr/>
            </a:pPr>
            <a:r>
              <a:rPr lang="en-US" sz="1500" dirty="0"/>
              <a:t>Scan the area to make sure there are no immediate dangers to yourself or the </a:t>
            </a:r>
            <a:r>
              <a:rPr lang="en-US" sz="1500" dirty="0" smtClean="0"/>
              <a:t>victim.</a:t>
            </a:r>
            <a:endParaRPr lang="en-US" sz="1500" dirty="0"/>
          </a:p>
          <a:p>
            <a:pPr lvl="2">
              <a:lnSpc>
                <a:spcPct val="100000"/>
              </a:lnSpc>
              <a:spcBef>
                <a:spcPts val="0"/>
              </a:spcBef>
              <a:defRPr/>
            </a:pPr>
            <a:r>
              <a:rPr lang="en-US" sz="1500" dirty="0"/>
              <a:t>If the victim is in any immediate danger, call for the ERT to move </a:t>
            </a:r>
            <a:r>
              <a:rPr lang="en-US" sz="1500" dirty="0" smtClean="0"/>
              <a:t>her </a:t>
            </a:r>
            <a:r>
              <a:rPr lang="en-US" sz="1500" dirty="0"/>
              <a:t>to a safe </a:t>
            </a:r>
            <a:r>
              <a:rPr lang="en-US" sz="1500" dirty="0" smtClean="0"/>
              <a:t>location.*</a:t>
            </a:r>
            <a:endParaRPr lang="en-US" sz="1500" dirty="0"/>
          </a:p>
          <a:p>
            <a:pPr lvl="2">
              <a:lnSpc>
                <a:spcPct val="100000"/>
              </a:lnSpc>
              <a:spcBef>
                <a:spcPts val="0"/>
              </a:spcBef>
              <a:defRPr/>
            </a:pPr>
            <a:r>
              <a:rPr lang="en-US" sz="1500" dirty="0"/>
              <a:t>If the victim is not in immediate danger but the scene becomes unsafe, use the proper technique to move him to a safe location.</a:t>
            </a:r>
          </a:p>
          <a:p>
            <a:pPr lvl="1">
              <a:lnSpc>
                <a:spcPct val="100000"/>
              </a:lnSpc>
              <a:spcBef>
                <a:spcPts val="0"/>
              </a:spcBef>
              <a:defRPr/>
            </a:pPr>
            <a:r>
              <a:rPr lang="en-US" sz="1500" dirty="0"/>
              <a:t>Delegate someone to call 9-1-1. </a:t>
            </a:r>
          </a:p>
          <a:p>
            <a:pPr lvl="1">
              <a:lnSpc>
                <a:spcPct val="100000"/>
              </a:lnSpc>
              <a:spcBef>
                <a:spcPts val="0"/>
              </a:spcBef>
              <a:defRPr/>
            </a:pPr>
            <a:r>
              <a:rPr lang="en-US" sz="1500" dirty="0"/>
              <a:t>Put on medical exam gloves.</a:t>
            </a:r>
          </a:p>
          <a:p>
            <a:pPr lvl="1">
              <a:lnSpc>
                <a:spcPct val="100000"/>
              </a:lnSpc>
              <a:spcBef>
                <a:spcPts val="0"/>
              </a:spcBef>
              <a:defRPr/>
            </a:pPr>
            <a:r>
              <a:rPr lang="en-US" sz="1500" dirty="0"/>
              <a:t>Let the victim know who you are and that you are trained in CPR and first aid, then ask for permission to provide care</a:t>
            </a:r>
            <a:r>
              <a:rPr lang="en-US" sz="1500" dirty="0" smtClean="0"/>
              <a:t>.</a:t>
            </a:r>
          </a:p>
          <a:p>
            <a:pPr marL="0" indent="0">
              <a:lnSpc>
                <a:spcPct val="120000"/>
              </a:lnSpc>
              <a:spcBef>
                <a:spcPts val="0"/>
              </a:spcBef>
              <a:buNone/>
              <a:defRPr/>
            </a:pPr>
            <a:r>
              <a:rPr lang="en-US" sz="2000" dirty="0" smtClean="0"/>
              <a:t>* </a:t>
            </a:r>
            <a:r>
              <a:rPr lang="en-US" sz="1200" dirty="0" smtClean="0"/>
              <a:t>Corporate</a:t>
            </a:r>
            <a:r>
              <a:rPr lang="en-US" sz="1200" dirty="0"/>
              <a:t>, on-site emergency response procedures vary from company to company. </a:t>
            </a:r>
            <a:r>
              <a:rPr lang="en-US" sz="1200" dirty="0" smtClean="0"/>
              <a:t> Insert </a:t>
            </a:r>
            <a:r>
              <a:rPr lang="en-US" sz="1200" dirty="0"/>
              <a:t>your company’s emergency response procedure if it differs from this step.</a:t>
            </a:r>
          </a:p>
          <a:p>
            <a:pPr marL="0" indent="0" eaLnBrk="1" fontAlgn="auto" hangingPunct="1">
              <a:spcBef>
                <a:spcPts val="0"/>
              </a:spcBef>
              <a:buFont typeface="+mj-lt"/>
              <a:buNone/>
              <a:defRPr/>
            </a:pPr>
            <a:endParaRPr lang="en-US" dirty="0"/>
          </a:p>
        </p:txBody>
      </p:sp>
      <p:sp>
        <p:nvSpPr>
          <p:cNvPr id="6" name="Title 5"/>
          <p:cNvSpPr>
            <a:spLocks noGrp="1"/>
          </p:cNvSpPr>
          <p:nvPr>
            <p:ph type="title"/>
          </p:nvPr>
        </p:nvSpPr>
        <p:spPr>
          <a:xfrm>
            <a:off x="455275" y="254300"/>
            <a:ext cx="7416800" cy="1267042"/>
          </a:xfrm>
        </p:spPr>
        <p:txBody>
          <a:bodyPr rtlCol="0">
            <a:noAutofit/>
          </a:bodyPr>
          <a:lstStyle/>
          <a:p>
            <a:pPr>
              <a:defRPr/>
            </a:pPr>
            <a:r>
              <a:rPr lang="en-US" altLang="en-US" dirty="0"/>
              <a:t>Head and Spine Injuries</a:t>
            </a:r>
            <a:r>
              <a:rPr lang="en-US" dirty="0"/>
              <a:t/>
            </a:r>
            <a:br>
              <a:rPr lang="en-US" dirty="0"/>
            </a:br>
            <a:r>
              <a:rPr lang="en-US" sz="3200" dirty="0"/>
              <a:t>Scenario </a:t>
            </a:r>
            <a:r>
              <a:rPr lang="en-US" sz="3200" dirty="0" smtClean="0"/>
              <a:t>1 </a:t>
            </a:r>
            <a:r>
              <a:rPr lang="en-US" sz="3200" b="1" dirty="0" smtClean="0"/>
              <a:t>Answer 1</a:t>
            </a:r>
            <a:endParaRPr lang="en-US" sz="3200" dirty="0"/>
          </a:p>
        </p:txBody>
      </p:sp>
    </p:spTree>
    <p:extLst>
      <p:ext uri="{BB962C8B-B14F-4D97-AF65-F5344CB8AC3E}">
        <p14:creationId xmlns:p14="http://schemas.microsoft.com/office/powerpoint/2010/main" val="786975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a:spLocks noGrp="1"/>
          </p:cNvSpPr>
          <p:nvPr>
            <p:ph type="title"/>
          </p:nvPr>
        </p:nvSpPr>
        <p:spPr>
          <a:xfrm>
            <a:off x="471507" y="167731"/>
            <a:ext cx="7416800" cy="1155754"/>
          </a:xfrm>
        </p:spPr>
        <p:txBody>
          <a:bodyPr rtlCol="0">
            <a:noAutofit/>
          </a:bodyPr>
          <a:lstStyle/>
          <a:p>
            <a:pPr>
              <a:defRPr/>
            </a:pPr>
            <a:r>
              <a:rPr lang="en-US" altLang="en-US" dirty="0"/>
              <a:t>Head and Spine Injuries</a:t>
            </a:r>
            <a:r>
              <a:rPr lang="en-US" dirty="0"/>
              <a:t/>
            </a:r>
            <a:br>
              <a:rPr lang="en-US" dirty="0"/>
            </a:br>
            <a:r>
              <a:rPr lang="en-US" sz="3200" dirty="0"/>
              <a:t>Scenario </a:t>
            </a:r>
            <a:r>
              <a:rPr lang="en-US" sz="3200" dirty="0" smtClean="0"/>
              <a:t>1 </a:t>
            </a:r>
            <a:r>
              <a:rPr lang="en-US" sz="3200" b="1" dirty="0" smtClean="0"/>
              <a:t>Answer 2 </a:t>
            </a:r>
            <a:r>
              <a:rPr lang="en-US" sz="1800" i="1" dirty="0" smtClean="0"/>
              <a:t>Continues on next page</a:t>
            </a:r>
            <a:endParaRPr lang="en-US" i="1" dirty="0"/>
          </a:p>
        </p:txBody>
      </p:sp>
      <p:sp>
        <p:nvSpPr>
          <p:cNvPr id="6" name="Content Placeholder 2"/>
          <p:cNvSpPr txBox="1">
            <a:spLocks/>
          </p:cNvSpPr>
          <p:nvPr/>
        </p:nvSpPr>
        <p:spPr>
          <a:xfrm>
            <a:off x="471507" y="1323485"/>
            <a:ext cx="8012394" cy="3055937"/>
          </a:xfrm>
          <a:prstGeom prst="rect">
            <a:avLst/>
          </a:prstGeom>
        </p:spPr>
        <p:txBody>
          <a:bodyPr>
            <a:normAutofit fontScale="85000" lnSpcReduction="10000"/>
          </a:bodyPr>
          <a:lstStyle>
            <a:lvl1pPr marL="514350" indent="-514350" algn="l" defTabSz="457200" rtl="0" eaLnBrk="1" latinLnBrk="0" hangingPunct="1">
              <a:spcBef>
                <a:spcPts val="0"/>
              </a:spcBef>
              <a:spcAft>
                <a:spcPts val="600"/>
              </a:spcAft>
              <a:buFont typeface="+mj-lt"/>
              <a:buAutoNum type="arabicPeriod"/>
              <a:defRPr sz="2800" kern="1200">
                <a:solidFill>
                  <a:schemeClr val="tx1">
                    <a:lumMod val="65000"/>
                    <a:lumOff val="35000"/>
                  </a:schemeClr>
                </a:solidFill>
                <a:latin typeface="+mn-lt"/>
                <a:ea typeface="+mn-ea"/>
                <a:cs typeface="+mn-cs"/>
              </a:defRPr>
            </a:lvl1pPr>
            <a:lvl2pPr marL="914400" indent="-457200" algn="l" defTabSz="457200" rtl="0" eaLnBrk="1" latinLnBrk="0" hangingPunct="1">
              <a:spcBef>
                <a:spcPts val="0"/>
              </a:spcBef>
              <a:spcAft>
                <a:spcPts val="600"/>
              </a:spcAft>
              <a:buFont typeface="+mj-lt"/>
              <a:buAutoNum type="arabicPeriod"/>
              <a:defRPr sz="2400" kern="1200">
                <a:solidFill>
                  <a:schemeClr val="tx1">
                    <a:lumMod val="65000"/>
                    <a:lumOff val="35000"/>
                  </a:schemeClr>
                </a:solidFill>
                <a:latin typeface="+mn-lt"/>
                <a:ea typeface="+mn-ea"/>
                <a:cs typeface="+mn-cs"/>
              </a:defRPr>
            </a:lvl2pPr>
            <a:lvl3pPr marL="1371600" indent="-457200" algn="l" defTabSz="457200" rtl="0" eaLnBrk="1" latinLnBrk="0" hangingPunct="1">
              <a:spcBef>
                <a:spcPts val="0"/>
              </a:spcBef>
              <a:spcAft>
                <a:spcPts val="600"/>
              </a:spcAft>
              <a:buFont typeface="+mj-lt"/>
              <a:buAutoNum type="arabicPeriod"/>
              <a:defRPr sz="2000" kern="1200">
                <a:solidFill>
                  <a:schemeClr val="tx1">
                    <a:lumMod val="65000"/>
                    <a:lumOff val="35000"/>
                  </a:schemeClr>
                </a:solidFill>
                <a:latin typeface="+mn-lt"/>
                <a:ea typeface="+mn-ea"/>
                <a:cs typeface="+mn-cs"/>
              </a:defRPr>
            </a:lvl3pPr>
            <a:lvl4pPr marL="17145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4pPr>
            <a:lvl5pPr marL="21717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4320" marR="0" lvl="0" indent="-274320" algn="l" defTabSz="457200" rtl="0" eaLnBrk="1" fontAlgn="auto" latinLnBrk="0" hangingPunct="1">
              <a:lnSpc>
                <a:spcPct val="120000"/>
              </a:lnSpc>
              <a:spcBef>
                <a:spcPts val="0"/>
              </a:spcBef>
              <a:spcAft>
                <a:spcPts val="600"/>
              </a:spcAft>
              <a:buClrTx/>
              <a:buSzTx/>
              <a:buFont typeface="+mj-lt"/>
              <a:buAutoNum type="arabicPeriod" startAt="2"/>
              <a:tabLst/>
              <a:defRPr/>
            </a:pPr>
            <a:r>
              <a:rPr kumimoji="0" lang="en-US" sz="2100" b="1"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How would you provide care?</a:t>
            </a:r>
          </a:p>
          <a:p>
            <a:pPr marL="685800" marR="0" lvl="1" indent="-228600" algn="l" defTabSz="4572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You suspect a spinal, neck and head injury and tell the victim not to </a:t>
            </a:r>
            <a:r>
              <a:rPr kumimoji="0" lang="en-US" sz="19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move. Manually </a:t>
            </a:r>
            <a:r>
              <a:rPr kumimoji="0" lang="en-US" sz="19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restrict movement of the head and neck in the position found.</a:t>
            </a:r>
          </a:p>
          <a:p>
            <a:pPr marL="685800" marR="0" lvl="1" indent="-228600" algn="l" defTabSz="4572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Once other members of the team arrive, begin a head-to-toe exam and treat any injuries you </a:t>
            </a:r>
            <a:r>
              <a:rPr kumimoji="0" lang="en-US" sz="19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find. </a:t>
            </a:r>
            <a:endParaRPr kumimoji="0" lang="en-US" sz="19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endParaRPr>
          </a:p>
          <a:p>
            <a:pPr marL="914400" marR="0" lvl="2" indent="-228600" algn="l" defTabSz="4572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Bandage lacerations, making sure to use enough material to stop the bleeding.</a:t>
            </a:r>
          </a:p>
          <a:p>
            <a:pPr marL="914400" marR="0" lvl="2" indent="-228600" algn="l" defTabSz="4572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Make note of any bruising and where the bruising is located.</a:t>
            </a:r>
          </a:p>
          <a:p>
            <a:pPr marL="914400" marR="0" lvl="2" indent="-228600" algn="l" defTabSz="4572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Immobilize any suspected broken extremities above and below the injury if it will be some time before EMS can arrive on the scene and take over</a:t>
            </a:r>
            <a:r>
              <a:rPr kumimoji="0" lang="en-US" sz="19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a:t>
            </a:r>
            <a:endParaRPr kumimoji="0" lang="en-US" sz="19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80025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a:spLocks noGrp="1"/>
          </p:cNvSpPr>
          <p:nvPr>
            <p:ph type="title"/>
          </p:nvPr>
        </p:nvSpPr>
        <p:spPr>
          <a:xfrm>
            <a:off x="482211" y="265122"/>
            <a:ext cx="7416800" cy="1314141"/>
          </a:xfrm>
        </p:spPr>
        <p:txBody>
          <a:bodyPr rtlCol="0">
            <a:normAutofit/>
          </a:bodyPr>
          <a:lstStyle/>
          <a:p>
            <a:pPr>
              <a:defRPr/>
            </a:pPr>
            <a:r>
              <a:rPr lang="en-US" altLang="en-US" dirty="0"/>
              <a:t>Head and Spine Injuries</a:t>
            </a:r>
            <a:r>
              <a:rPr lang="en-US" dirty="0"/>
              <a:t/>
            </a:r>
            <a:br>
              <a:rPr lang="en-US" dirty="0"/>
            </a:br>
            <a:r>
              <a:rPr lang="en-US" sz="3200" dirty="0"/>
              <a:t>Scenario </a:t>
            </a:r>
            <a:r>
              <a:rPr lang="en-US" sz="3200" dirty="0" smtClean="0"/>
              <a:t>1 </a:t>
            </a:r>
            <a:r>
              <a:rPr lang="en-US" sz="3200" b="1" dirty="0" smtClean="0"/>
              <a:t>Answer 2 </a:t>
            </a:r>
            <a:r>
              <a:rPr lang="en-US" sz="1800" i="1" dirty="0" smtClean="0"/>
              <a:t>Continued</a:t>
            </a:r>
            <a:endParaRPr lang="en-US" i="1" dirty="0"/>
          </a:p>
        </p:txBody>
      </p:sp>
      <p:sp>
        <p:nvSpPr>
          <p:cNvPr id="6" name="Content Placeholder 2"/>
          <p:cNvSpPr txBox="1">
            <a:spLocks/>
          </p:cNvSpPr>
          <p:nvPr/>
        </p:nvSpPr>
        <p:spPr>
          <a:xfrm>
            <a:off x="404768" y="1579264"/>
            <a:ext cx="7732708" cy="1899786"/>
          </a:xfrm>
          <a:prstGeom prst="rect">
            <a:avLst/>
          </a:prstGeom>
        </p:spPr>
        <p:txBody>
          <a:bodyPr>
            <a:normAutofit/>
          </a:bodyPr>
          <a:lstStyle>
            <a:lvl1pPr marL="514350" indent="-514350" algn="l" defTabSz="457200" rtl="0" eaLnBrk="1" latinLnBrk="0" hangingPunct="1">
              <a:spcBef>
                <a:spcPts val="0"/>
              </a:spcBef>
              <a:spcAft>
                <a:spcPts val="600"/>
              </a:spcAft>
              <a:buFont typeface="+mj-lt"/>
              <a:buAutoNum type="arabicPeriod"/>
              <a:defRPr sz="2800" kern="1200">
                <a:solidFill>
                  <a:schemeClr val="tx1">
                    <a:lumMod val="65000"/>
                    <a:lumOff val="35000"/>
                  </a:schemeClr>
                </a:solidFill>
                <a:latin typeface="+mn-lt"/>
                <a:ea typeface="+mn-ea"/>
                <a:cs typeface="+mn-cs"/>
              </a:defRPr>
            </a:lvl1pPr>
            <a:lvl2pPr marL="914400" indent="-457200" algn="l" defTabSz="457200" rtl="0" eaLnBrk="1" latinLnBrk="0" hangingPunct="1">
              <a:spcBef>
                <a:spcPts val="0"/>
              </a:spcBef>
              <a:spcAft>
                <a:spcPts val="600"/>
              </a:spcAft>
              <a:buFont typeface="+mj-lt"/>
              <a:buAutoNum type="arabicPeriod"/>
              <a:defRPr sz="2400" kern="1200">
                <a:solidFill>
                  <a:schemeClr val="tx1">
                    <a:lumMod val="65000"/>
                    <a:lumOff val="35000"/>
                  </a:schemeClr>
                </a:solidFill>
                <a:latin typeface="+mn-lt"/>
                <a:ea typeface="+mn-ea"/>
                <a:cs typeface="+mn-cs"/>
              </a:defRPr>
            </a:lvl2pPr>
            <a:lvl3pPr marL="1371600" indent="-457200" algn="l" defTabSz="457200" rtl="0" eaLnBrk="1" latinLnBrk="0" hangingPunct="1">
              <a:spcBef>
                <a:spcPts val="0"/>
              </a:spcBef>
              <a:spcAft>
                <a:spcPts val="600"/>
              </a:spcAft>
              <a:buFont typeface="+mj-lt"/>
              <a:buAutoNum type="arabicPeriod"/>
              <a:defRPr sz="2000" kern="1200">
                <a:solidFill>
                  <a:schemeClr val="tx1">
                    <a:lumMod val="65000"/>
                    <a:lumOff val="35000"/>
                  </a:schemeClr>
                </a:solidFill>
                <a:latin typeface="+mn-lt"/>
                <a:ea typeface="+mn-ea"/>
                <a:cs typeface="+mn-cs"/>
              </a:defRPr>
            </a:lvl3pPr>
            <a:lvl4pPr marL="17145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4pPr>
            <a:lvl5pPr marL="21717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228600">
              <a:spcAft>
                <a:spcPts val="0"/>
              </a:spcAft>
              <a:buFont typeface="Arial" panose="020B0604020202020204" pitchFamily="34" charset="0"/>
              <a:buChar char="•"/>
              <a:defRPr/>
            </a:pPr>
            <a:r>
              <a:rPr kumimoji="0" lang="en-US" sz="16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Treat </a:t>
            </a: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for shock. </a:t>
            </a:r>
            <a:endParaRPr kumimoji="0" lang="en-US" sz="1600" b="0" i="0" u="none" strike="sng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endParaRPr>
          </a:p>
          <a:p>
            <a:pPr indent="-228600">
              <a:spcAft>
                <a:spcPts val="0"/>
              </a:spcAft>
              <a:buFont typeface="Arial" panose="020B0604020202020204" pitchFamily="34" charset="0"/>
              <a:buChar char="•"/>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If the victim becomes unresponsive, check for normal breathing.  </a:t>
            </a:r>
          </a:p>
          <a:p>
            <a:pPr lvl="1" indent="-228600">
              <a:spcAft>
                <a:spcPts val="0"/>
              </a:spcAft>
              <a:buFont typeface="Arial" panose="020B0604020202020204" pitchFamily="34" charset="0"/>
              <a:buChar char="•"/>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If the victim is not breathing normally, begin CPR.</a:t>
            </a:r>
          </a:p>
          <a:p>
            <a:pPr lvl="1" indent="-228600">
              <a:spcAft>
                <a:spcPts val="0"/>
              </a:spcAft>
              <a:buFont typeface="Arial" panose="020B0604020202020204" pitchFamily="34" charset="0"/>
              <a:buChar char="•"/>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Continue CPR until an AED arrives and is ready to use, you are relieved by someone with equal or higher level of training or the person recovers.</a:t>
            </a:r>
          </a:p>
          <a:p>
            <a:pPr indent="-228600">
              <a:spcAft>
                <a:spcPts val="0"/>
              </a:spcAft>
              <a:buFont typeface="Arial" panose="020B0604020202020204" pitchFamily="34" charset="0"/>
              <a:buChar char="•"/>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If the victim is breathing normally, put </a:t>
            </a:r>
            <a:r>
              <a:rPr kumimoji="0" lang="en-US" sz="16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her </a:t>
            </a: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in the recovery position and continue to monitor </a:t>
            </a:r>
            <a:r>
              <a:rPr kumimoji="0" lang="en-US" sz="16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her until </a:t>
            </a: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EMS arrives.</a:t>
            </a:r>
          </a:p>
        </p:txBody>
      </p:sp>
    </p:spTree>
    <p:extLst>
      <p:ext uri="{BB962C8B-B14F-4D97-AF65-F5344CB8AC3E}">
        <p14:creationId xmlns:p14="http://schemas.microsoft.com/office/powerpoint/2010/main" val="3265399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altLang="en-US" sz="3600" dirty="0" smtClean="0"/>
              <a:t>Poisoning and Allergic Reactions Scenarios</a:t>
            </a:r>
          </a:p>
        </p:txBody>
      </p:sp>
      <p:sp>
        <p:nvSpPr>
          <p:cNvPr id="3" name="Action Button: Return 2">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
        <p:nvSpPr>
          <p:cNvPr id="4" name="TextBox 3"/>
          <p:cNvSpPr txBox="1"/>
          <p:nvPr/>
        </p:nvSpPr>
        <p:spPr>
          <a:xfrm>
            <a:off x="2797307" y="3985603"/>
            <a:ext cx="3608904" cy="461665"/>
          </a:xfrm>
          <a:prstGeom prst="rect">
            <a:avLst/>
          </a:prstGeom>
          <a:noFill/>
        </p:spPr>
        <p:txBody>
          <a:bodyPr wrap="square" rtlCol="0">
            <a:spAutoFit/>
          </a:bodyPr>
          <a:lstStyle/>
          <a:p>
            <a:pPr algn="ctr"/>
            <a:r>
              <a:rPr lang="en-US" sz="2400" cap="small" dirty="0" smtClean="0">
                <a:solidFill>
                  <a:srgbClr val="72BF44"/>
                </a:solidFill>
                <a:latin typeface="+mj-lt"/>
                <a:ea typeface="Roboto Condensed" panose="02000000000000000000" pitchFamily="2" charset="0"/>
              </a:rPr>
              <a:t>Water Utility</a:t>
            </a:r>
            <a:endParaRPr lang="en-US" sz="2400" cap="small" dirty="0">
              <a:solidFill>
                <a:srgbClr val="72BF44"/>
              </a:solidFill>
              <a:latin typeface="+mj-lt"/>
              <a:ea typeface="Roboto Condensed" panose="02000000000000000000" pitchFamily="2" charset="0"/>
            </a:endParaRPr>
          </a:p>
        </p:txBody>
      </p:sp>
    </p:spTree>
    <p:extLst>
      <p:ext uri="{BB962C8B-B14F-4D97-AF65-F5344CB8AC3E}">
        <p14:creationId xmlns:p14="http://schemas.microsoft.com/office/powerpoint/2010/main" val="2734493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4791" y="1648568"/>
            <a:ext cx="7887949" cy="2878137"/>
          </a:xfrm>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a:t>The Reeling Valley Water District sent an inspection team into a confined space located on Highway 4, 3 miles East of Wood Dale Road. The 3-person team went into a manhole and determined that it was not safe because of the presence of carbon monoxide. As the team is exiting the manhole, </a:t>
            </a:r>
            <a:r>
              <a:rPr lang="en-US" sz="1600" dirty="0" smtClean="0"/>
              <a:t>one </a:t>
            </a:r>
            <a:r>
              <a:rPr lang="en-US" sz="1600" dirty="0"/>
              <a:t>of your coworkers tells you he feels sick</a:t>
            </a:r>
            <a:r>
              <a:rPr lang="en-US" sz="1600" dirty="0" smtClean="0"/>
              <a:t>.</a:t>
            </a:r>
            <a:endParaRPr lang="en-US" sz="1600" dirty="0"/>
          </a:p>
          <a:p>
            <a:pPr marL="400050" indent="-385763" eaLnBrk="1" fontAlgn="auto" hangingPunct="1">
              <a:spcBef>
                <a:spcPts val="0"/>
              </a:spcBef>
              <a:buFont typeface="+mj-lt"/>
              <a:buAutoNum type="arabicPeriod"/>
              <a:defRPr/>
            </a:pPr>
            <a:r>
              <a:rPr lang="en-US" sz="1800" b="1" dirty="0"/>
              <a:t>What would you do before providing first aid?</a:t>
            </a:r>
          </a:p>
          <a:p>
            <a:pPr marL="400050" indent="-385763" eaLnBrk="1" fontAlgn="auto" hangingPunct="1">
              <a:spcBef>
                <a:spcPts val="0"/>
              </a:spcBef>
              <a:buFont typeface="+mj-lt"/>
              <a:buAutoNum type="arabicPeriod"/>
              <a:defRPr/>
            </a:pPr>
            <a:r>
              <a:rPr lang="en-US" sz="1800" b="1" dirty="0"/>
              <a:t>How would you provide first aid?</a:t>
            </a:r>
          </a:p>
          <a:p>
            <a:pPr marL="457200" lvl="1" indent="0" eaLnBrk="1" fontAlgn="auto" hangingPunct="1">
              <a:spcBef>
                <a:spcPts val="0"/>
              </a:spcBef>
              <a:buFont typeface="+mj-lt"/>
              <a:buNone/>
              <a:defRPr/>
            </a:pPr>
            <a:endParaRPr lang="en-US" sz="1600" dirty="0"/>
          </a:p>
        </p:txBody>
      </p:sp>
      <p:sp>
        <p:nvSpPr>
          <p:cNvPr id="2" name="Title 1"/>
          <p:cNvSpPr>
            <a:spLocks noGrp="1"/>
          </p:cNvSpPr>
          <p:nvPr>
            <p:ph type="title"/>
          </p:nvPr>
        </p:nvSpPr>
        <p:spPr>
          <a:xfrm>
            <a:off x="514791" y="286764"/>
            <a:ext cx="8311529" cy="1171460"/>
          </a:xfrm>
        </p:spPr>
        <p:txBody>
          <a:bodyPr rtlCol="0">
            <a:noAutofit/>
          </a:bodyPr>
          <a:lstStyle/>
          <a:p>
            <a:pPr>
              <a:defRPr/>
            </a:pPr>
            <a:r>
              <a:rPr lang="en-US" altLang="en-US" dirty="0"/>
              <a:t>Poisoning and Allergic Reactions</a:t>
            </a:r>
            <a:r>
              <a:rPr lang="en-US" dirty="0"/>
              <a:t/>
            </a:r>
            <a:br>
              <a:rPr lang="en-US" dirty="0"/>
            </a:br>
            <a:r>
              <a:rPr lang="en-US" sz="3200" dirty="0"/>
              <a:t>Scenario 1</a:t>
            </a:r>
          </a:p>
        </p:txBody>
      </p:sp>
    </p:spTree>
    <p:extLst>
      <p:ext uri="{BB962C8B-B14F-4D97-AF65-F5344CB8AC3E}">
        <p14:creationId xmlns:p14="http://schemas.microsoft.com/office/powerpoint/2010/main" val="38346085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2130" y="2059604"/>
            <a:ext cx="7416800" cy="1024293"/>
          </a:xfrm>
        </p:spPr>
        <p:txBody>
          <a:bodyPr rtlCol="0">
            <a:normAutofit/>
          </a:bodyPr>
          <a:lstStyle/>
          <a:p>
            <a:pPr marL="342900" indent="-342900" eaLnBrk="1" fontAlgn="auto" hangingPunct="1">
              <a:lnSpc>
                <a:spcPct val="100000"/>
              </a:lnSpc>
              <a:spcBef>
                <a:spcPts val="0"/>
              </a:spcBef>
              <a:spcAft>
                <a:spcPts val="600"/>
              </a:spcAft>
              <a:buFont typeface="+mj-lt"/>
              <a:buAutoNum type="arabicPeriod"/>
              <a:defRPr/>
            </a:pPr>
            <a:r>
              <a:rPr lang="en-US" sz="1800" b="1" dirty="0"/>
              <a:t>What would you do before providing first aid?</a:t>
            </a:r>
          </a:p>
          <a:p>
            <a:pPr lvl="1">
              <a:spcBef>
                <a:spcPts val="0"/>
              </a:spcBef>
              <a:defRPr/>
            </a:pPr>
            <a:r>
              <a:rPr lang="en-US" sz="1600" dirty="0"/>
              <a:t>Encourage him to immediately move away from the manhole.</a:t>
            </a:r>
          </a:p>
          <a:p>
            <a:pPr lvl="1">
              <a:spcBef>
                <a:spcPts val="0"/>
              </a:spcBef>
              <a:defRPr/>
            </a:pPr>
            <a:r>
              <a:rPr lang="en-US" sz="1600" dirty="0"/>
              <a:t>Call 9-1-1 even if he starts to feel better.</a:t>
            </a:r>
          </a:p>
          <a:p>
            <a:pPr marL="0" indent="0" eaLnBrk="1" fontAlgn="auto" hangingPunct="1">
              <a:spcBef>
                <a:spcPts val="0"/>
              </a:spcBef>
              <a:buFont typeface="+mj-lt"/>
              <a:buNone/>
              <a:defRPr/>
            </a:pPr>
            <a:endParaRPr lang="en-US" dirty="0"/>
          </a:p>
        </p:txBody>
      </p:sp>
      <p:sp>
        <p:nvSpPr>
          <p:cNvPr id="6" name="Title 5"/>
          <p:cNvSpPr>
            <a:spLocks noGrp="1"/>
          </p:cNvSpPr>
          <p:nvPr>
            <p:ph type="title"/>
          </p:nvPr>
        </p:nvSpPr>
        <p:spPr>
          <a:xfrm>
            <a:off x="472129" y="281353"/>
            <a:ext cx="8191059" cy="1134754"/>
          </a:xfrm>
        </p:spPr>
        <p:txBody>
          <a:bodyPr rtlCol="0">
            <a:noAutofit/>
          </a:bodyPr>
          <a:lstStyle/>
          <a:p>
            <a:pPr>
              <a:defRPr/>
            </a:pPr>
            <a:r>
              <a:rPr lang="en-US" altLang="en-US" dirty="0"/>
              <a:t>Poisoning and Allergic Reactions</a:t>
            </a:r>
            <a:r>
              <a:rPr lang="en-US" dirty="0"/>
              <a:t/>
            </a:r>
            <a:br>
              <a:rPr lang="en-US" dirty="0"/>
            </a:br>
            <a:r>
              <a:rPr lang="en-US" sz="3200" dirty="0"/>
              <a:t>Scenario 1 </a:t>
            </a:r>
            <a:r>
              <a:rPr lang="en-US" sz="3200" b="1" dirty="0" smtClean="0"/>
              <a:t>Answer 1</a:t>
            </a:r>
            <a:endParaRPr lang="en-US" sz="3200" dirty="0"/>
          </a:p>
        </p:txBody>
      </p:sp>
    </p:spTree>
    <p:extLst>
      <p:ext uri="{BB962C8B-B14F-4D97-AF65-F5344CB8AC3E}">
        <p14:creationId xmlns:p14="http://schemas.microsoft.com/office/powerpoint/2010/main" val="1557685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697" y="113934"/>
            <a:ext cx="8236607" cy="993775"/>
          </a:xfrm>
        </p:spPr>
        <p:txBody>
          <a:bodyPr rtlCol="0">
            <a:normAutofit/>
          </a:bodyPr>
          <a:lstStyle/>
          <a:p>
            <a:pPr>
              <a:defRPr/>
            </a:pPr>
            <a:r>
              <a:rPr lang="en-US" dirty="0"/>
              <a:t>Scenario Guide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529517"/>
              </p:ext>
            </p:extLst>
          </p:nvPr>
        </p:nvGraphicFramePr>
        <p:xfrm>
          <a:off x="584405" y="1275683"/>
          <a:ext cx="7886700" cy="1868690"/>
        </p:xfrm>
        <a:graphic>
          <a:graphicData uri="http://schemas.openxmlformats.org/drawingml/2006/table">
            <a:tbl>
              <a:tblPr firstRow="1" bandRow="1">
                <a:tableStyleId>{9D7B26C5-4107-4FEC-AEDC-1716B250A1EF}</a:tableStyleId>
              </a:tblPr>
              <a:tblGrid>
                <a:gridCol w="3943350">
                  <a:extLst>
                    <a:ext uri="{9D8B030D-6E8A-4147-A177-3AD203B41FA5}">
                      <a16:colId xmlns:a16="http://schemas.microsoft.com/office/drawing/2014/main" val="3757004685"/>
                    </a:ext>
                  </a:extLst>
                </a:gridCol>
                <a:gridCol w="3943350">
                  <a:extLst>
                    <a:ext uri="{9D8B030D-6E8A-4147-A177-3AD203B41FA5}">
                      <a16:colId xmlns:a16="http://schemas.microsoft.com/office/drawing/2014/main" val="2760381229"/>
                    </a:ext>
                  </a:extLst>
                </a:gridCol>
              </a:tblGrid>
              <a:tr h="397574">
                <a:tc>
                  <a:txBody>
                    <a:bodyPr/>
                    <a:lstStyle/>
                    <a:p>
                      <a:r>
                        <a:rPr lang="en-US" sz="1600" b="0" cap="small" baseline="0" dirty="0" smtClean="0">
                          <a:latin typeface="Arial" panose="020B0604020202020204" pitchFamily="34" charset="0"/>
                          <a:ea typeface="Roboto Condensed" panose="02000000000000000000" pitchFamily="2" charset="0"/>
                          <a:cs typeface="Arial" panose="020B0604020202020204" pitchFamily="34" charset="0"/>
                        </a:rPr>
                        <a:t>Scenario</a:t>
                      </a:r>
                      <a:r>
                        <a:rPr lang="en-US" sz="1600" dirty="0" smtClean="0">
                          <a:latin typeface="Arial" panose="020B0604020202020204" pitchFamily="34" charset="0"/>
                          <a:ea typeface="Roboto Condensed" panose="02000000000000000000" pitchFamily="2" charset="0"/>
                          <a:cs typeface="Arial" panose="020B0604020202020204" pitchFamily="34" charset="0"/>
                        </a:rPr>
                        <a:t>         </a:t>
                      </a:r>
                      <a:r>
                        <a:rPr lang="en-US" sz="1600" dirty="0" smtClean="0">
                          <a:latin typeface="Arial" panose="020B0604020202020204" pitchFamily="34" charset="0"/>
                          <a:ea typeface="Roboto Condensed" panose="02000000000000000000" pitchFamily="2" charset="0"/>
                          <a:cs typeface="Arial" panose="020B0604020202020204" pitchFamily="34" charset="0"/>
                        </a:rPr>
                        <a:t>                             </a:t>
                      </a:r>
                      <a:r>
                        <a:rPr lang="en-US" sz="1600" b="0" kern="1200" cap="small" baseline="0" dirty="0" smtClean="0">
                          <a:solidFill>
                            <a:schemeClr val="tx1"/>
                          </a:solidFill>
                          <a:latin typeface="Arial" panose="020B0604020202020204" pitchFamily="34" charset="0"/>
                          <a:ea typeface="Roboto Condensed" panose="02000000000000000000" pitchFamily="2" charset="0"/>
                          <a:cs typeface="Arial" panose="020B0604020202020204" pitchFamily="34" charset="0"/>
                        </a:rPr>
                        <a:t>Slides</a:t>
                      </a:r>
                      <a:endParaRPr lang="en-US" sz="1600" b="0" kern="1200" cap="small" baseline="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tc>
                <a:tc>
                  <a:txBody>
                    <a:bodyPr/>
                    <a:lstStyle/>
                    <a:p>
                      <a:r>
                        <a:rPr lang="en-US" sz="1600" b="0" cap="small" baseline="0" dirty="0">
                          <a:latin typeface="Arial" panose="020B0604020202020204" pitchFamily="34" charset="0"/>
                          <a:ea typeface="Roboto Condensed" panose="02000000000000000000" pitchFamily="2" charset="0"/>
                          <a:cs typeface="Arial" panose="020B0604020202020204" pitchFamily="34" charset="0"/>
                        </a:rPr>
                        <a:t>Scenario</a:t>
                      </a:r>
                      <a:r>
                        <a:rPr lang="en-US" sz="1600" b="0" baseline="0" dirty="0">
                          <a:latin typeface="Arial" panose="020B0604020202020204" pitchFamily="34" charset="0"/>
                          <a:ea typeface="Roboto Condensed" panose="02000000000000000000" pitchFamily="2" charset="0"/>
                          <a:cs typeface="Arial" panose="020B0604020202020204" pitchFamily="34" charset="0"/>
                        </a:rPr>
                        <a:t>   </a:t>
                      </a:r>
                      <a:r>
                        <a:rPr lang="en-US" sz="1600" dirty="0">
                          <a:latin typeface="Arial" panose="020B0604020202020204" pitchFamily="34" charset="0"/>
                          <a:ea typeface="Roboto Condensed" panose="02000000000000000000" pitchFamily="2" charset="0"/>
                          <a:cs typeface="Arial" panose="020B0604020202020204" pitchFamily="34" charset="0"/>
                        </a:rPr>
                        <a:t>    </a:t>
                      </a:r>
                      <a:r>
                        <a:rPr lang="en-US" sz="1600" dirty="0" smtClean="0">
                          <a:latin typeface="Arial" panose="020B0604020202020204" pitchFamily="34" charset="0"/>
                          <a:ea typeface="Roboto Condensed" panose="02000000000000000000" pitchFamily="2" charset="0"/>
                          <a:cs typeface="Arial" panose="020B0604020202020204" pitchFamily="34" charset="0"/>
                        </a:rPr>
                        <a:t>                              </a:t>
                      </a:r>
                      <a:r>
                        <a:rPr lang="en-US" sz="1600" b="0" kern="1200" cap="small" baseline="0" dirty="0">
                          <a:solidFill>
                            <a:schemeClr val="tx1"/>
                          </a:solidFill>
                          <a:latin typeface="Arial" panose="020B0604020202020204" pitchFamily="34" charset="0"/>
                          <a:ea typeface="Roboto Condensed" panose="02000000000000000000" pitchFamily="2" charset="0"/>
                          <a:cs typeface="Arial" panose="020B0604020202020204" pitchFamily="34" charset="0"/>
                        </a:rPr>
                        <a:t>Slides</a:t>
                      </a:r>
                    </a:p>
                  </a:txBody>
                  <a:tcPr marL="68580" marR="68580" marT="34290" marB="34290"/>
                </a:tc>
                <a:extLst>
                  <a:ext uri="{0D108BD9-81ED-4DB2-BD59-A6C34878D82A}">
                    <a16:rowId xmlns:a16="http://schemas.microsoft.com/office/drawing/2014/main" val="2468340777"/>
                  </a:ext>
                </a:extLst>
              </a:tr>
              <a:tr h="34290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600" b="0" dirty="0">
                          <a:latin typeface="Arial" panose="020B0604020202020204" pitchFamily="34" charset="0"/>
                          <a:ea typeface="Roboto Condensed" panose="02000000000000000000" pitchFamily="2" charset="0"/>
                          <a:cs typeface="Arial" panose="020B0604020202020204" pitchFamily="34" charset="0"/>
                          <a:hlinkClick r:id="rId4" action="ppaction://hlinksldjump"/>
                        </a:rPr>
                        <a:t>Bleeding and Wound Care </a:t>
                      </a:r>
                      <a:r>
                        <a:rPr lang="en-US" sz="1600" b="0" dirty="0" smtClean="0">
                          <a:latin typeface="Arial" panose="020B0604020202020204" pitchFamily="34" charset="0"/>
                          <a:ea typeface="Roboto Condensed" panose="02000000000000000000" pitchFamily="2" charset="0"/>
                          <a:cs typeface="Arial" panose="020B0604020202020204" pitchFamily="34" charset="0"/>
                          <a:hlinkClick r:id="rId4" action="ppaction://hlinksldjump"/>
                        </a:rPr>
                        <a:t>         </a:t>
                      </a:r>
                      <a:r>
                        <a:rPr lang="en-US" sz="1600" b="0" dirty="0" smtClean="0">
                          <a:latin typeface="Arial" panose="020B0604020202020204" pitchFamily="34" charset="0"/>
                          <a:ea typeface="Roboto Condensed" panose="02000000000000000000" pitchFamily="2" charset="0"/>
                          <a:cs typeface="Arial" panose="020B0604020202020204" pitchFamily="34" charset="0"/>
                          <a:hlinkClick r:id="rId4" action="ppaction://hlinksldjump"/>
                        </a:rPr>
                        <a:t>     </a:t>
                      </a:r>
                      <a:r>
                        <a:rPr lang="en-US" sz="1600" b="0" dirty="0" smtClean="0">
                          <a:latin typeface="Arial" panose="020B0604020202020204" pitchFamily="34" charset="0"/>
                          <a:ea typeface="Roboto Condensed" panose="02000000000000000000" pitchFamily="2" charset="0"/>
                          <a:cs typeface="Arial" panose="020B0604020202020204" pitchFamily="34" charset="0"/>
                          <a:hlinkClick r:id="rId4" action="ppaction://hlinksldjump"/>
                        </a:rPr>
                        <a:t>4–13</a:t>
                      </a:r>
                      <a:endParaRPr lang="en-US" sz="1600" b="0" dirty="0">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5" action="ppaction://hlinksldjump"/>
                        </a:rPr>
                        <a:t>Head and Spine Injuries</a:t>
                      </a:r>
                      <a:r>
                        <a:rPr lang="en-US" altLang="en-US" sz="1600" b="0" kern="1200" baseline="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5" action="ppaction://hlinksldjump"/>
                        </a:rPr>
                        <a:t>         </a:t>
                      </a:r>
                      <a:r>
                        <a:rPr lang="en-US" altLang="en-US" sz="1600" b="0" kern="1200" baseline="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5" action="ppaction://hlinksldjump"/>
                        </a:rPr>
                        <a:t>         </a:t>
                      </a:r>
                      <a:r>
                        <a:rPr lang="en-US" altLang="en-US" sz="1600" b="0" kern="1200" baseline="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5" action="ppaction://hlinksldjump"/>
                        </a:rPr>
                        <a:t>22-26   </a:t>
                      </a:r>
                      <a:endPar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nchor="ctr"/>
                </a:tc>
                <a:extLst>
                  <a:ext uri="{0D108BD9-81ED-4DB2-BD59-A6C34878D82A}">
                    <a16:rowId xmlns:a16="http://schemas.microsoft.com/office/drawing/2014/main" val="3162246441"/>
                  </a:ext>
                </a:extLst>
              </a:tr>
              <a:tr h="442416">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6" action="ppaction://hlinksldjump"/>
                        </a:rPr>
                        <a:t>Burns                                      </a:t>
                      </a: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6" action="ppaction://hlinksldjump"/>
                        </a:rPr>
                        <a:t>        </a:t>
                      </a: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6" action="ppaction://hlinksldjump"/>
                        </a:rPr>
                        <a:t>14-17</a:t>
                      </a:r>
                      <a:endParaRPr lang="en-US" alt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7" action="ppaction://hlinksldjump"/>
                        </a:rPr>
                        <a:t>Poisoning and Allergic Reactions     27-30</a:t>
                      </a:r>
                      <a:endPar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nchor="ctr"/>
                </a:tc>
                <a:extLst>
                  <a:ext uri="{0D108BD9-81ED-4DB2-BD59-A6C34878D82A}">
                    <a16:rowId xmlns:a16="http://schemas.microsoft.com/office/drawing/2014/main" val="2966174195"/>
                  </a:ext>
                </a:extLst>
              </a:tr>
              <a:tr h="34290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8" action="ppaction://hlinksldjump"/>
                        </a:rPr>
                        <a:t>Bone, Joint and Muscle Injuries </a:t>
                      </a:r>
                      <a:r>
                        <a:rPr 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8" action="ppaction://hlinksldjump"/>
                        </a:rPr>
                        <a:t>     18-21</a:t>
                      </a:r>
                      <a:endPar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nchor="ctr"/>
                </a:tc>
                <a:extLst>
                  <a:ext uri="{0D108BD9-81ED-4DB2-BD59-A6C34878D82A}">
                    <a16:rowId xmlns:a16="http://schemas.microsoft.com/office/drawing/2014/main" val="2150478466"/>
                  </a:ext>
                </a:extLst>
              </a:tr>
              <a:tr h="34290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nchor="ctr"/>
                </a:tc>
                <a:tc>
                  <a:txBody>
                    <a:bodyPr/>
                    <a:lstStyle/>
                    <a:p>
                      <a:pPr algn="l"/>
                      <a:endParaRPr lang="en-US" sz="1600" dirty="0">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nchor="ctr"/>
                </a:tc>
                <a:extLst>
                  <a:ext uri="{0D108BD9-81ED-4DB2-BD59-A6C34878D82A}">
                    <a16:rowId xmlns:a16="http://schemas.microsoft.com/office/drawing/2014/main" val="3104009167"/>
                  </a:ext>
                </a:extLst>
              </a:tr>
            </a:tbl>
          </a:graphicData>
        </a:graphic>
      </p:graphicFrame>
    </p:spTree>
    <p:custDataLst>
      <p:tags r:id="rId1"/>
    </p:custDataLst>
    <p:extLst>
      <p:ext uri="{BB962C8B-B14F-4D97-AF65-F5344CB8AC3E}">
        <p14:creationId xmlns:p14="http://schemas.microsoft.com/office/powerpoint/2010/main" val="10737624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3005" y="1856704"/>
            <a:ext cx="7996162" cy="1430093"/>
          </a:xfrm>
        </p:spPr>
        <p:txBody>
          <a:bodyPr rtlCol="0">
            <a:normAutofit/>
          </a:bodyPr>
          <a:lstStyle/>
          <a:p>
            <a:pPr marL="274320" indent="-274320" eaLnBrk="1" fontAlgn="auto" hangingPunct="1">
              <a:lnSpc>
                <a:spcPct val="100000"/>
              </a:lnSpc>
              <a:spcBef>
                <a:spcPts val="0"/>
              </a:spcBef>
              <a:spcAft>
                <a:spcPts val="600"/>
              </a:spcAft>
              <a:buFont typeface="+mj-lt"/>
              <a:buAutoNum type="arabicPeriod" startAt="2"/>
              <a:defRPr/>
            </a:pPr>
            <a:r>
              <a:rPr lang="en-US" sz="1800" b="1" dirty="0"/>
              <a:t>How would you provide first aid?</a:t>
            </a:r>
          </a:p>
          <a:p>
            <a:pPr lvl="1">
              <a:lnSpc>
                <a:spcPct val="100000"/>
              </a:lnSpc>
              <a:spcBef>
                <a:spcPts val="0"/>
              </a:spcBef>
              <a:defRPr/>
            </a:pPr>
            <a:r>
              <a:rPr lang="en-US" sz="1600" dirty="0"/>
              <a:t>Monitor his breathing and be ready to provide CPR.</a:t>
            </a:r>
          </a:p>
          <a:p>
            <a:pPr lvl="1">
              <a:lnSpc>
                <a:spcPct val="100000"/>
              </a:lnSpc>
              <a:spcBef>
                <a:spcPts val="0"/>
              </a:spcBef>
              <a:defRPr/>
            </a:pPr>
            <a:r>
              <a:rPr lang="en-US" sz="1600" dirty="0"/>
              <a:t>If he is breathing and becomes unresponsive, put him in the recovery position.</a:t>
            </a:r>
          </a:p>
          <a:p>
            <a:pPr lvl="1">
              <a:lnSpc>
                <a:spcPct val="100000"/>
              </a:lnSpc>
              <a:spcBef>
                <a:spcPts val="0"/>
              </a:spcBef>
              <a:defRPr/>
            </a:pPr>
            <a:r>
              <a:rPr lang="en-US" sz="1600" dirty="0"/>
              <a:t>Loosen tight clothing around the neck or chest.</a:t>
            </a:r>
          </a:p>
          <a:p>
            <a:pPr marL="0" indent="0" eaLnBrk="1" fontAlgn="auto" hangingPunct="1">
              <a:spcBef>
                <a:spcPts val="0"/>
              </a:spcBef>
              <a:buFont typeface="+mj-lt"/>
              <a:buNone/>
              <a:defRPr/>
            </a:pPr>
            <a:endParaRPr lang="en-US" dirty="0"/>
          </a:p>
        </p:txBody>
      </p:sp>
      <p:sp>
        <p:nvSpPr>
          <p:cNvPr id="6" name="Title 5"/>
          <p:cNvSpPr>
            <a:spLocks noGrp="1"/>
          </p:cNvSpPr>
          <p:nvPr>
            <p:ph type="title"/>
          </p:nvPr>
        </p:nvSpPr>
        <p:spPr>
          <a:xfrm>
            <a:off x="511388" y="330049"/>
            <a:ext cx="8040184" cy="1073418"/>
          </a:xfrm>
        </p:spPr>
        <p:txBody>
          <a:bodyPr rtlCol="0">
            <a:noAutofit/>
          </a:bodyPr>
          <a:lstStyle/>
          <a:p>
            <a:pPr>
              <a:defRPr/>
            </a:pPr>
            <a:r>
              <a:rPr lang="en-US" altLang="en-US" dirty="0"/>
              <a:t>Poisoning and Allergic Reactions</a:t>
            </a:r>
            <a:r>
              <a:rPr lang="en-US" dirty="0"/>
              <a:t/>
            </a:r>
            <a:br>
              <a:rPr lang="en-US" dirty="0"/>
            </a:br>
            <a:r>
              <a:rPr lang="en-US" sz="3200" dirty="0"/>
              <a:t>Scenario 1 </a:t>
            </a:r>
            <a:r>
              <a:rPr lang="en-US" sz="3200" b="1" dirty="0" smtClean="0"/>
              <a:t>Answer 2</a:t>
            </a:r>
            <a:endParaRPr lang="en-US" sz="3200" dirty="0"/>
          </a:p>
        </p:txBody>
      </p:sp>
    </p:spTree>
    <p:extLst>
      <p:ext uri="{BB962C8B-B14F-4D97-AF65-F5344CB8AC3E}">
        <p14:creationId xmlns:p14="http://schemas.microsoft.com/office/powerpoint/2010/main" val="2832061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r>
              <a:rPr lang="en-US" altLang="en-US" smtClean="0"/>
              <a:t>Bleeding and Wound Care Scenarios</a:t>
            </a:r>
            <a:endParaRPr lang="en-US" altLang="en-US" dirty="0" smtClean="0"/>
          </a:p>
        </p:txBody>
      </p:sp>
      <p:sp>
        <p:nvSpPr>
          <p:cNvPr id="3" name="Action Button: Return 2">
            <a:hlinkClick r:id="rId3"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
        <p:nvSpPr>
          <p:cNvPr id="2" name="TextBox 1"/>
          <p:cNvSpPr txBox="1"/>
          <p:nvPr/>
        </p:nvSpPr>
        <p:spPr>
          <a:xfrm>
            <a:off x="2797307" y="3985603"/>
            <a:ext cx="3608904" cy="461665"/>
          </a:xfrm>
          <a:prstGeom prst="rect">
            <a:avLst/>
          </a:prstGeom>
          <a:noFill/>
        </p:spPr>
        <p:txBody>
          <a:bodyPr wrap="square" rtlCol="0">
            <a:spAutoFit/>
          </a:bodyPr>
          <a:lstStyle/>
          <a:p>
            <a:pPr algn="ctr"/>
            <a:r>
              <a:rPr lang="en-US" sz="2400" cap="small" dirty="0" smtClean="0">
                <a:solidFill>
                  <a:srgbClr val="72BF44"/>
                </a:solidFill>
                <a:latin typeface="+mj-lt"/>
                <a:ea typeface="Roboto Condensed" panose="02000000000000000000" pitchFamily="2" charset="0"/>
              </a:rPr>
              <a:t>Water Utility</a:t>
            </a:r>
            <a:endParaRPr lang="en-US" sz="2400" cap="small" dirty="0">
              <a:solidFill>
                <a:srgbClr val="72BF44"/>
              </a:solidFill>
              <a:latin typeface="+mj-lt"/>
              <a:ea typeface="Roboto Condensed" panose="02000000000000000000" pitchFamily="2" charset="0"/>
            </a:endParaRPr>
          </a:p>
        </p:txBody>
      </p:sp>
    </p:spTree>
    <p:custDataLst>
      <p:tags r:id="rId1"/>
    </p:custDataLst>
    <p:extLst>
      <p:ext uri="{BB962C8B-B14F-4D97-AF65-F5344CB8AC3E}">
        <p14:creationId xmlns:p14="http://schemas.microsoft.com/office/powerpoint/2010/main" val="1421757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defRPr/>
            </a:pPr>
            <a:r>
              <a:rPr lang="en-US" altLang="en-US" dirty="0"/>
              <a:t>Bleeding and Wound Care</a:t>
            </a:r>
            <a:r>
              <a:rPr lang="en-US" dirty="0" smtClean="0"/>
              <a:t/>
            </a:r>
            <a:br>
              <a:rPr lang="en-US" dirty="0" smtClean="0"/>
            </a:br>
            <a:r>
              <a:rPr lang="en-US" sz="3200" dirty="0" smtClean="0"/>
              <a:t>Scenario 1</a:t>
            </a:r>
            <a:endParaRPr lang="en-US" sz="3200" dirty="0"/>
          </a:p>
        </p:txBody>
      </p:sp>
      <p:sp>
        <p:nvSpPr>
          <p:cNvPr id="3" name="Content Placeholder 2"/>
          <p:cNvSpPr>
            <a:spLocks noGrp="1"/>
          </p:cNvSpPr>
          <p:nvPr>
            <p:ph idx="1"/>
          </p:nvPr>
        </p:nvSpPr>
        <p:spPr>
          <a:xfrm>
            <a:off x="628650" y="1370013"/>
            <a:ext cx="7886700" cy="2384979"/>
          </a:xfrm>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a:t>One of your </a:t>
            </a:r>
            <a:r>
              <a:rPr lang="en-US" sz="1600" dirty="0" smtClean="0"/>
              <a:t>coworkers </a:t>
            </a:r>
            <a:r>
              <a:rPr lang="en-US" sz="1600" dirty="0"/>
              <a:t>in the sewer/water treatment plant is installing a pressurized, 48-inch diameter pipe plug into a pipe. The plug suddenly shifts inside the pipe, and your </a:t>
            </a:r>
            <a:r>
              <a:rPr lang="en-US" sz="1600" dirty="0" smtClean="0"/>
              <a:t>coworker’s </a:t>
            </a:r>
            <a:r>
              <a:rPr lang="en-US" sz="1600" dirty="0"/>
              <a:t>hand is crushed between the pipe plug and the inside wall of the pipe before he pulls it out. </a:t>
            </a:r>
          </a:p>
          <a:p>
            <a:pPr marL="0" indent="0" eaLnBrk="1" fontAlgn="auto" hangingPunct="1">
              <a:lnSpc>
                <a:spcPct val="100000"/>
              </a:lnSpc>
              <a:spcBef>
                <a:spcPts val="0"/>
              </a:spcBef>
              <a:spcAft>
                <a:spcPts val="600"/>
              </a:spcAft>
              <a:buFont typeface="+mj-lt"/>
              <a:buNone/>
              <a:defRPr/>
            </a:pPr>
            <a:r>
              <a:rPr lang="en-US" sz="1600" dirty="0"/>
              <a:t>He calls out for help and you arrive on the scene. You see that his left thumb is crushed in the pipe</a:t>
            </a:r>
            <a:r>
              <a:rPr lang="en-US" sz="1600" dirty="0" smtClean="0"/>
              <a:t>.</a:t>
            </a:r>
            <a:endParaRPr lang="en-US" sz="1600" dirty="0"/>
          </a:p>
          <a:p>
            <a:pPr marL="342900" indent="-342900" eaLnBrk="1" fontAlgn="auto" hangingPunct="1">
              <a:lnSpc>
                <a:spcPct val="100000"/>
              </a:lnSpc>
              <a:spcBef>
                <a:spcPts val="0"/>
              </a:spcBef>
              <a:buFont typeface="+mj-lt"/>
              <a:buAutoNum type="arabicPeriod"/>
              <a:defRPr/>
            </a:pPr>
            <a:r>
              <a:rPr lang="en-US" sz="1800" b="1" dirty="0"/>
              <a:t>What would you do before providing care?</a:t>
            </a:r>
          </a:p>
          <a:p>
            <a:pPr marL="342900" indent="-342900" eaLnBrk="1" fontAlgn="auto" hangingPunct="1">
              <a:lnSpc>
                <a:spcPct val="100000"/>
              </a:lnSpc>
              <a:spcBef>
                <a:spcPts val="0"/>
              </a:spcBef>
              <a:buFont typeface="+mj-lt"/>
              <a:buAutoNum type="arabicPeriod"/>
              <a:defRPr/>
            </a:pPr>
            <a:r>
              <a:rPr lang="en-US" sz="1800" b="1" dirty="0"/>
              <a:t>How would you provide care?</a:t>
            </a:r>
          </a:p>
          <a:p>
            <a:pPr marL="457189" lvl="1" indent="0" eaLnBrk="1" fontAlgn="auto" hangingPunct="1">
              <a:spcBef>
                <a:spcPts val="0"/>
              </a:spcBef>
              <a:buFont typeface="+mj-lt"/>
              <a:buNone/>
              <a:defRPr/>
            </a:pPr>
            <a:endParaRPr lang="en-US" sz="1800" dirty="0"/>
          </a:p>
          <a:p>
            <a:pPr marL="457200" lvl="1" indent="0" eaLnBrk="1" fontAlgn="auto" hangingPunct="1">
              <a:spcBef>
                <a:spcPts val="0"/>
              </a:spcBef>
              <a:buFont typeface="+mj-lt"/>
              <a:buNone/>
              <a:defRPr/>
            </a:pPr>
            <a:endParaRPr lang="en-US" sz="1600" dirty="0"/>
          </a:p>
        </p:txBody>
      </p:sp>
    </p:spTree>
    <p:custDataLst>
      <p:tags r:id="rId1"/>
    </p:custDataLst>
    <p:extLst>
      <p:ext uri="{BB962C8B-B14F-4D97-AF65-F5344CB8AC3E}">
        <p14:creationId xmlns:p14="http://schemas.microsoft.com/office/powerpoint/2010/main" val="2972387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noAutofit/>
          </a:bodyPr>
          <a:lstStyle/>
          <a:p>
            <a:pPr>
              <a:defRPr/>
            </a:pPr>
            <a:r>
              <a:rPr lang="en-US" altLang="en-US" dirty="0"/>
              <a:t>Bleeding and Wound Care</a:t>
            </a:r>
            <a:r>
              <a:rPr lang="en-US" dirty="0"/>
              <a:t/>
            </a:r>
            <a:br>
              <a:rPr lang="en-US" dirty="0"/>
            </a:br>
            <a:r>
              <a:rPr lang="en-US" sz="3200" dirty="0"/>
              <a:t>Scenario </a:t>
            </a:r>
            <a:r>
              <a:rPr lang="en-US" sz="3200" dirty="0" smtClean="0"/>
              <a:t>1 </a:t>
            </a:r>
            <a:r>
              <a:rPr lang="en-US" sz="3200" b="1" dirty="0" smtClean="0"/>
              <a:t>Answer 1</a:t>
            </a:r>
            <a:endParaRPr lang="en-US" sz="3200" dirty="0"/>
          </a:p>
        </p:txBody>
      </p:sp>
      <p:sp>
        <p:nvSpPr>
          <p:cNvPr id="3" name="Content Placeholder 2"/>
          <p:cNvSpPr>
            <a:spLocks noGrp="1"/>
          </p:cNvSpPr>
          <p:nvPr>
            <p:ph idx="1"/>
          </p:nvPr>
        </p:nvSpPr>
        <p:spPr>
          <a:xfrm>
            <a:off x="628650" y="1904094"/>
            <a:ext cx="7886700" cy="1335312"/>
          </a:xfrm>
        </p:spPr>
        <p:txBody>
          <a:bodyPr rtlCol="0">
            <a:normAutofit/>
          </a:bodyPr>
          <a:lstStyle/>
          <a:p>
            <a:pPr marL="274320" indent="-274320" eaLnBrk="1" fontAlgn="auto" hangingPunct="1">
              <a:lnSpc>
                <a:spcPct val="100000"/>
              </a:lnSpc>
              <a:spcBef>
                <a:spcPts val="0"/>
              </a:spcBef>
              <a:spcAft>
                <a:spcPts val="600"/>
              </a:spcAft>
              <a:buFont typeface="+mj-lt"/>
              <a:buAutoNum type="arabicPeriod"/>
              <a:defRPr/>
            </a:pPr>
            <a:r>
              <a:rPr lang="en-US" sz="1800" b="1" dirty="0"/>
              <a:t>What would you do before providing care?</a:t>
            </a:r>
          </a:p>
          <a:p>
            <a:pPr lvl="1">
              <a:lnSpc>
                <a:spcPct val="100000"/>
              </a:lnSpc>
              <a:spcBef>
                <a:spcPts val="0"/>
              </a:spcBef>
              <a:defRPr/>
            </a:pPr>
            <a:r>
              <a:rPr lang="en-US" sz="1800" dirty="0"/>
              <a:t>Check the scene for safety. </a:t>
            </a:r>
          </a:p>
          <a:p>
            <a:pPr lvl="1">
              <a:lnSpc>
                <a:spcPct val="100000"/>
              </a:lnSpc>
              <a:spcBef>
                <a:spcPts val="0"/>
              </a:spcBef>
              <a:defRPr/>
            </a:pPr>
            <a:r>
              <a:rPr lang="en-US" sz="1800" dirty="0"/>
              <a:t>Direct another worker to bring over the first aid kit.</a:t>
            </a:r>
          </a:p>
          <a:p>
            <a:pPr lvl="1">
              <a:lnSpc>
                <a:spcPct val="100000"/>
              </a:lnSpc>
              <a:spcBef>
                <a:spcPts val="0"/>
              </a:spcBef>
              <a:defRPr/>
            </a:pPr>
            <a:r>
              <a:rPr lang="en-US" sz="1800" dirty="0"/>
              <a:t>Put on medical exam gloves.</a:t>
            </a:r>
          </a:p>
          <a:p>
            <a:pPr marL="457189" lvl="1" indent="0" eaLnBrk="1" fontAlgn="auto" hangingPunct="1">
              <a:spcBef>
                <a:spcPts val="0"/>
              </a:spcBef>
              <a:buFont typeface="+mj-lt"/>
              <a:buNone/>
              <a:defRPr/>
            </a:pPr>
            <a:endParaRPr lang="en-US" sz="1800" dirty="0"/>
          </a:p>
          <a:p>
            <a:pPr marL="0" indent="0" eaLnBrk="1" fontAlgn="auto" hangingPunct="1">
              <a:spcBef>
                <a:spcPts val="0"/>
              </a:spcBef>
              <a:buFont typeface="+mj-lt"/>
              <a:buNone/>
              <a:defRPr/>
            </a:pPr>
            <a:endParaRPr lang="en-US" dirty="0"/>
          </a:p>
        </p:txBody>
      </p:sp>
    </p:spTree>
    <p:custDataLst>
      <p:tags r:id="rId1"/>
    </p:custDataLst>
    <p:extLst>
      <p:ext uri="{BB962C8B-B14F-4D97-AF65-F5344CB8AC3E}">
        <p14:creationId xmlns:p14="http://schemas.microsoft.com/office/powerpoint/2010/main" val="3298682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p:txBody>
          <a:bodyPr rtlCol="0">
            <a:noAutofit/>
          </a:bodyPr>
          <a:lstStyle/>
          <a:p>
            <a:pPr>
              <a:defRPr/>
            </a:pPr>
            <a:r>
              <a:rPr lang="en-US" altLang="en-US" dirty="0"/>
              <a:t>Bleeding and Wound Care</a:t>
            </a:r>
            <a:r>
              <a:rPr lang="en-US" dirty="0"/>
              <a:t/>
            </a:r>
            <a:br>
              <a:rPr lang="en-US" dirty="0"/>
            </a:br>
            <a:r>
              <a:rPr lang="en-US" sz="3200" dirty="0"/>
              <a:t>Scenario </a:t>
            </a:r>
            <a:r>
              <a:rPr lang="en-US" sz="3200" dirty="0" smtClean="0"/>
              <a:t>1 </a:t>
            </a:r>
            <a:r>
              <a:rPr lang="en-US" sz="3200" b="1" dirty="0" smtClean="0"/>
              <a:t>Answer 2</a:t>
            </a:r>
            <a:endParaRPr lang="en-US" sz="3200" dirty="0"/>
          </a:p>
        </p:txBody>
      </p:sp>
      <p:sp>
        <p:nvSpPr>
          <p:cNvPr id="6" name="Content Placeholder 2"/>
          <p:cNvSpPr txBox="1">
            <a:spLocks/>
          </p:cNvSpPr>
          <p:nvPr/>
        </p:nvSpPr>
        <p:spPr>
          <a:xfrm>
            <a:off x="628649" y="1387306"/>
            <a:ext cx="7632700" cy="3292907"/>
          </a:xfrm>
          <a:prstGeom prst="rect">
            <a:avLst/>
          </a:prstGeom>
        </p:spPr>
        <p:txBody>
          <a:bodyPr>
            <a:normAutofit fontScale="92500" lnSpcReduction="20000"/>
          </a:bodyPr>
          <a:lstStyle>
            <a:lvl1pPr marL="514350" indent="-514350" algn="l" defTabSz="457200" rtl="0" eaLnBrk="1" latinLnBrk="0" hangingPunct="1">
              <a:spcBef>
                <a:spcPts val="0"/>
              </a:spcBef>
              <a:spcAft>
                <a:spcPts val="600"/>
              </a:spcAft>
              <a:buFont typeface="+mj-lt"/>
              <a:buAutoNum type="arabicPeriod"/>
              <a:defRPr sz="2800" kern="1200">
                <a:solidFill>
                  <a:schemeClr val="tx1">
                    <a:lumMod val="65000"/>
                    <a:lumOff val="35000"/>
                  </a:schemeClr>
                </a:solidFill>
                <a:latin typeface="+mn-lt"/>
                <a:ea typeface="+mn-ea"/>
                <a:cs typeface="+mn-cs"/>
              </a:defRPr>
            </a:lvl1pPr>
            <a:lvl2pPr marL="914400" indent="-457200" algn="l" defTabSz="457200" rtl="0" eaLnBrk="1" latinLnBrk="0" hangingPunct="1">
              <a:spcBef>
                <a:spcPts val="0"/>
              </a:spcBef>
              <a:spcAft>
                <a:spcPts val="600"/>
              </a:spcAft>
              <a:buFont typeface="+mj-lt"/>
              <a:buAutoNum type="arabicPeriod"/>
              <a:defRPr sz="2400" kern="1200">
                <a:solidFill>
                  <a:schemeClr val="tx1">
                    <a:lumMod val="65000"/>
                    <a:lumOff val="35000"/>
                  </a:schemeClr>
                </a:solidFill>
                <a:latin typeface="+mn-lt"/>
                <a:ea typeface="+mn-ea"/>
                <a:cs typeface="+mn-cs"/>
              </a:defRPr>
            </a:lvl2pPr>
            <a:lvl3pPr marL="1371600" indent="-457200" algn="l" defTabSz="457200" rtl="0" eaLnBrk="1" latinLnBrk="0" hangingPunct="1">
              <a:spcBef>
                <a:spcPts val="0"/>
              </a:spcBef>
              <a:spcAft>
                <a:spcPts val="600"/>
              </a:spcAft>
              <a:buFont typeface="+mj-lt"/>
              <a:buAutoNum type="arabicPeriod"/>
              <a:defRPr sz="2000" kern="1200">
                <a:solidFill>
                  <a:schemeClr val="tx1">
                    <a:lumMod val="65000"/>
                    <a:lumOff val="35000"/>
                  </a:schemeClr>
                </a:solidFill>
                <a:latin typeface="+mn-lt"/>
                <a:ea typeface="+mn-ea"/>
                <a:cs typeface="+mn-cs"/>
              </a:defRPr>
            </a:lvl3pPr>
            <a:lvl4pPr marL="17145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4pPr>
            <a:lvl5pPr marL="21717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marR="0" lvl="0" indent="-457200" algn="l" defTabSz="457200" rtl="0" eaLnBrk="1" fontAlgn="auto" latinLnBrk="0" hangingPunct="1">
              <a:lnSpc>
                <a:spcPct val="110000"/>
              </a:lnSpc>
              <a:spcBef>
                <a:spcPts val="0"/>
              </a:spcBef>
              <a:spcAft>
                <a:spcPts val="600"/>
              </a:spcAft>
              <a:buClrTx/>
              <a:buSzTx/>
              <a:buFont typeface="+mj-lt"/>
              <a:buAutoNum type="arabicPeriod" startAt="2"/>
              <a:tabLst/>
              <a:defRPr/>
            </a:pPr>
            <a:r>
              <a:rPr kumimoji="0" lang="en-US" sz="1800" b="1"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How would you provide care?</a:t>
            </a:r>
          </a:p>
          <a:p>
            <a:pPr marL="685800" marR="0" lvl="1" indent="-228600" algn="l" defTabSz="4572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Place a sterile dressing or clean cloth on the thumb.</a:t>
            </a:r>
          </a:p>
          <a:p>
            <a:pPr marL="685800" marR="0" lvl="1" indent="-228600" algn="l" defTabSz="4572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If the thumb is bleeding, push on the wound with your gloved hand as hard as needed for about 5 minutes.</a:t>
            </a:r>
          </a:p>
          <a:p>
            <a:pPr marL="685800" marR="0" lvl="1" indent="-228600" algn="l" defTabSz="4572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Reevaluate the bleeding. If it continues, put additional dressings on top of the first and keep applying pressure. </a:t>
            </a:r>
          </a:p>
          <a:p>
            <a:pPr marL="685800" marR="0" lvl="1" indent="-228600" algn="l" defTabSz="4572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Bandage the wound.</a:t>
            </a:r>
          </a:p>
          <a:p>
            <a:pPr marL="685800" marR="0" lvl="1" indent="-228600" algn="l" defTabSz="4572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Be prepared to treat for shock by positioning and maintaining body temperature.</a:t>
            </a:r>
          </a:p>
          <a:p>
            <a:pPr marL="685800" marR="0" lvl="1" indent="-228600" algn="l" defTabSz="4572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If the bleeding is controlled and there are no signs of shock, the worker can be transported to an urgent care facility for evaluation and treatment. </a:t>
            </a:r>
          </a:p>
          <a:p>
            <a:pPr marL="685800" marR="0" lvl="1" indent="-228600" algn="l" defTabSz="4572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If the bleeding cannot be controlled or the victim shows signs of shock, call 9-1-1.</a:t>
            </a:r>
          </a:p>
          <a:p>
            <a:pPr marL="514350" marR="0" lvl="0" indent="-514350" algn="l" defTabSz="457200" rtl="0" eaLnBrk="1" fontAlgn="auto" latinLnBrk="0" hangingPunct="1">
              <a:lnSpc>
                <a:spcPct val="110000"/>
              </a:lnSpc>
              <a:spcBef>
                <a:spcPts val="0"/>
              </a:spcBef>
              <a:spcAft>
                <a:spcPts val="600"/>
              </a:spcAft>
              <a:buClrTx/>
              <a:buSzTx/>
              <a:buFont typeface="+mj-lt"/>
              <a:buAutoNum type="arabicPeriod" startAt="2"/>
              <a:tabLst/>
              <a:defRPr/>
            </a:pPr>
            <a:endParaRPr kumimoji="0" lang="en-US" sz="12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endParaRPr>
          </a:p>
          <a:p>
            <a:pPr marL="1371600" marR="0" lvl="2" indent="-457200" algn="l" defTabSz="457200" rtl="0" eaLnBrk="1" fontAlgn="auto" latinLnBrk="0" hangingPunct="1">
              <a:lnSpc>
                <a:spcPct val="110000"/>
              </a:lnSpc>
              <a:spcBef>
                <a:spcPts val="0"/>
              </a:spcBef>
              <a:spcAft>
                <a:spcPts val="600"/>
              </a:spcAft>
              <a:buClrTx/>
              <a:buSzTx/>
              <a:buFont typeface="+mj-lt"/>
              <a:buAutoNum type="arabicPeriod"/>
              <a:tabLst/>
              <a:defRPr/>
            </a:pPr>
            <a:endParaRPr kumimoji="0" lang="en-US" sz="12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051389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defRPr/>
            </a:pPr>
            <a:r>
              <a:rPr lang="en-US" altLang="en-US" dirty="0"/>
              <a:t>Bleeding and Wound Care</a:t>
            </a:r>
            <a:r>
              <a:rPr lang="en-US" dirty="0" smtClean="0"/>
              <a:t/>
            </a:r>
            <a:br>
              <a:rPr lang="en-US" dirty="0" smtClean="0"/>
            </a:br>
            <a:r>
              <a:rPr lang="en-US" sz="3200" dirty="0" smtClean="0"/>
              <a:t>Scenario 2</a:t>
            </a:r>
            <a:endParaRPr lang="en-US" sz="3200" dirty="0"/>
          </a:p>
        </p:txBody>
      </p:sp>
      <p:sp>
        <p:nvSpPr>
          <p:cNvPr id="3" name="Content Placeholder 2"/>
          <p:cNvSpPr>
            <a:spLocks noGrp="1"/>
          </p:cNvSpPr>
          <p:nvPr>
            <p:ph idx="1"/>
          </p:nvPr>
        </p:nvSpPr>
        <p:spPr>
          <a:xfrm>
            <a:off x="628649" y="1301995"/>
            <a:ext cx="8325978" cy="3540538"/>
          </a:xfrm>
        </p:spPr>
        <p:txBody>
          <a:bodyPr rtlCol="0">
            <a:noAutofit/>
          </a:bodyPr>
          <a:lstStyle/>
          <a:p>
            <a:pPr marL="0" indent="0" eaLnBrk="1" fontAlgn="auto" hangingPunct="1">
              <a:lnSpc>
                <a:spcPct val="100000"/>
              </a:lnSpc>
              <a:spcBef>
                <a:spcPts val="0"/>
              </a:spcBef>
              <a:spcAft>
                <a:spcPts val="600"/>
              </a:spcAft>
              <a:buFont typeface="+mj-lt"/>
              <a:buNone/>
              <a:defRPr/>
            </a:pPr>
            <a:r>
              <a:rPr lang="en-US" sz="1500" dirty="0"/>
              <a:t>Melissa Sorenson, the general manager and facility manager of the Great Lakes Water Users Association, is meeting with Sam Trevour, one of the Association’s employees. During the meeting, Sam becomes very hostile and demands his pay check. Melissa starts to explain that the Association has a certain amount of time in which to provide him with his pay check. Agitated, Sam removes a semi-automatic weapon from his coat pocket and points it at </a:t>
            </a:r>
            <a:r>
              <a:rPr lang="en-US" sz="1500" dirty="0" smtClean="0"/>
              <a:t>you </a:t>
            </a:r>
            <a:r>
              <a:rPr lang="en-US" sz="1500" dirty="0"/>
              <a:t>and two other employees in the entrance of the building. Melissa attempts to knock the gun away but the gun discharges, hitting her in the shoulder. </a:t>
            </a:r>
            <a:r>
              <a:rPr lang="en-US" sz="1500" dirty="0" smtClean="0"/>
              <a:t>Melissa, the other employees and you </a:t>
            </a:r>
            <a:r>
              <a:rPr lang="en-US" sz="1500" dirty="0"/>
              <a:t>run out of the building and Sam follows them, firing 1 or 2 more shots at the fleeing employees. He then returns to the main building and hides in the shower area.</a:t>
            </a:r>
          </a:p>
          <a:p>
            <a:pPr marL="0" indent="0" eaLnBrk="1" fontAlgn="auto" hangingPunct="1">
              <a:lnSpc>
                <a:spcPct val="100000"/>
              </a:lnSpc>
              <a:spcBef>
                <a:spcPts val="0"/>
              </a:spcBef>
              <a:spcAft>
                <a:spcPts val="600"/>
              </a:spcAft>
              <a:buFont typeface="+mj-lt"/>
              <a:buNone/>
              <a:defRPr/>
            </a:pPr>
            <a:r>
              <a:rPr lang="en-US" sz="1500" dirty="0"/>
              <a:t>You and the other employees are a safe distance away from the building and the shooter. You are trained in first aid, and you ask Melissa if you can help her</a:t>
            </a:r>
            <a:r>
              <a:rPr lang="en-US" sz="1500" dirty="0" smtClean="0"/>
              <a:t>.</a:t>
            </a:r>
            <a:endParaRPr lang="en-US" sz="1500" dirty="0"/>
          </a:p>
          <a:p>
            <a:pPr marL="342900" indent="-342900" eaLnBrk="1" fontAlgn="auto" hangingPunct="1">
              <a:spcBef>
                <a:spcPts val="0"/>
              </a:spcBef>
              <a:buFont typeface="+mj-lt"/>
              <a:buAutoNum type="arabicPeriod"/>
              <a:defRPr/>
            </a:pPr>
            <a:r>
              <a:rPr lang="en-US" sz="1800" b="1" dirty="0"/>
              <a:t>What would you do before providing care?</a:t>
            </a:r>
          </a:p>
          <a:p>
            <a:pPr marL="342900" indent="-342900" eaLnBrk="1" fontAlgn="auto" hangingPunct="1">
              <a:spcBef>
                <a:spcPts val="0"/>
              </a:spcBef>
              <a:buFont typeface="+mj-lt"/>
              <a:buAutoNum type="arabicPeriod"/>
              <a:defRPr/>
            </a:pPr>
            <a:r>
              <a:rPr lang="en-US" sz="1800" b="1" dirty="0"/>
              <a:t>How would you provide care?</a:t>
            </a:r>
          </a:p>
          <a:p>
            <a:pPr marL="457189" lvl="1" indent="0" eaLnBrk="1" fontAlgn="auto" hangingPunct="1">
              <a:spcBef>
                <a:spcPts val="0"/>
              </a:spcBef>
              <a:buFont typeface="+mj-lt"/>
              <a:buNone/>
              <a:defRPr/>
            </a:pPr>
            <a:endParaRPr lang="en-US" sz="1350" dirty="0"/>
          </a:p>
          <a:p>
            <a:pPr marL="457200" lvl="1" indent="0" eaLnBrk="1" fontAlgn="auto" hangingPunct="1">
              <a:spcBef>
                <a:spcPts val="0"/>
              </a:spcBef>
              <a:buFont typeface="+mj-lt"/>
              <a:buNone/>
              <a:defRPr/>
            </a:pPr>
            <a:endParaRPr lang="en-US" sz="1350" dirty="0"/>
          </a:p>
        </p:txBody>
      </p:sp>
    </p:spTree>
    <p:custDataLst>
      <p:tags r:id="rId1"/>
    </p:custDataLst>
    <p:extLst>
      <p:ext uri="{BB962C8B-B14F-4D97-AF65-F5344CB8AC3E}">
        <p14:creationId xmlns:p14="http://schemas.microsoft.com/office/powerpoint/2010/main" val="830837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4204" y="274638"/>
            <a:ext cx="7945507" cy="993775"/>
          </a:xfrm>
        </p:spPr>
        <p:txBody>
          <a:bodyPr rtlCol="0">
            <a:noAutofit/>
          </a:bodyPr>
          <a:lstStyle/>
          <a:p>
            <a:pPr>
              <a:defRPr/>
            </a:pPr>
            <a:r>
              <a:rPr lang="en-US" altLang="en-US" dirty="0"/>
              <a:t>Bleeding and Wound Care</a:t>
            </a:r>
            <a:r>
              <a:rPr lang="en-US" dirty="0"/>
              <a:t/>
            </a:r>
            <a:br>
              <a:rPr lang="en-US" dirty="0"/>
            </a:br>
            <a:r>
              <a:rPr lang="en-US" sz="3200" dirty="0"/>
              <a:t>Scenario </a:t>
            </a:r>
            <a:r>
              <a:rPr lang="en-US" sz="3200" dirty="0" smtClean="0"/>
              <a:t>2 </a:t>
            </a:r>
            <a:r>
              <a:rPr lang="en-US" sz="3200" b="1" dirty="0" smtClean="0"/>
              <a:t>Answer 1</a:t>
            </a:r>
            <a:endParaRPr lang="en-US" sz="3200" dirty="0"/>
          </a:p>
        </p:txBody>
      </p:sp>
      <p:sp>
        <p:nvSpPr>
          <p:cNvPr id="3" name="Content Placeholder 2"/>
          <p:cNvSpPr>
            <a:spLocks noGrp="1"/>
          </p:cNvSpPr>
          <p:nvPr>
            <p:ph idx="1"/>
          </p:nvPr>
        </p:nvSpPr>
        <p:spPr>
          <a:xfrm>
            <a:off x="504204" y="1825640"/>
            <a:ext cx="7886700" cy="1492221"/>
          </a:xfrm>
        </p:spPr>
        <p:txBody>
          <a:bodyPr rtlCol="0">
            <a:normAutofit/>
          </a:bodyPr>
          <a:lstStyle/>
          <a:p>
            <a:pPr marL="274320" indent="-274320" eaLnBrk="1" fontAlgn="auto" hangingPunct="1">
              <a:lnSpc>
                <a:spcPct val="100000"/>
              </a:lnSpc>
              <a:spcBef>
                <a:spcPts val="0"/>
              </a:spcBef>
              <a:spcAft>
                <a:spcPts val="600"/>
              </a:spcAft>
              <a:buFont typeface="+mj-lt"/>
              <a:buAutoNum type="arabicPeriod"/>
              <a:defRPr/>
            </a:pPr>
            <a:r>
              <a:rPr lang="en-US" sz="1800" b="1" dirty="0"/>
              <a:t>What would you do before providing care?</a:t>
            </a:r>
          </a:p>
          <a:p>
            <a:pPr lvl="1">
              <a:lnSpc>
                <a:spcPct val="100000"/>
              </a:lnSpc>
              <a:spcBef>
                <a:spcPts val="0"/>
              </a:spcBef>
              <a:defRPr/>
            </a:pPr>
            <a:r>
              <a:rPr lang="en-US" sz="1600" dirty="0"/>
              <a:t>Direct someone to call 9-1-1 to report the active shooter and to summon EMS.</a:t>
            </a:r>
          </a:p>
          <a:p>
            <a:pPr lvl="1">
              <a:lnSpc>
                <a:spcPct val="100000"/>
              </a:lnSpc>
              <a:spcBef>
                <a:spcPts val="0"/>
              </a:spcBef>
              <a:defRPr/>
            </a:pPr>
            <a:r>
              <a:rPr lang="en-US" sz="1600" dirty="0"/>
              <a:t>Direct Melissa to apply direct pressure to her wound with her hand while you find a piece of clean cloth (shirt sleeve, etc.) to use as a dressing.</a:t>
            </a:r>
          </a:p>
          <a:p>
            <a:pPr marL="457189" lvl="1" indent="0" eaLnBrk="1" fontAlgn="auto" hangingPunct="1">
              <a:spcBef>
                <a:spcPts val="0"/>
              </a:spcBef>
              <a:buFont typeface="+mj-lt"/>
              <a:buNone/>
              <a:defRPr/>
            </a:pPr>
            <a:endParaRPr lang="en-US" sz="1800" dirty="0"/>
          </a:p>
          <a:p>
            <a:pPr marL="0" indent="0" eaLnBrk="1" fontAlgn="auto" hangingPunct="1">
              <a:spcBef>
                <a:spcPts val="0"/>
              </a:spcBef>
              <a:buFont typeface="+mj-lt"/>
              <a:buNone/>
              <a:defRPr/>
            </a:pPr>
            <a:endParaRPr lang="en-US" dirty="0"/>
          </a:p>
        </p:txBody>
      </p:sp>
    </p:spTree>
    <p:custDataLst>
      <p:tags r:id="rId1"/>
    </p:custDataLst>
    <p:extLst>
      <p:ext uri="{BB962C8B-B14F-4D97-AF65-F5344CB8AC3E}">
        <p14:creationId xmlns:p14="http://schemas.microsoft.com/office/powerpoint/2010/main" val="178231362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13_Custom Design">
  <a:themeElements>
    <a:clrScheme name="Custom 11">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549031"/>
      </a:hlink>
      <a:folHlink>
        <a:srgbClr val="33B2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8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9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6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0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11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12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7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34905</TotalTime>
  <Words>2206</Words>
  <Application>Microsoft Office PowerPoint</Application>
  <PresentationFormat>On-screen Show (16:9)</PresentationFormat>
  <Paragraphs>152</Paragraphs>
  <Slides>30</Slides>
  <Notes>2</Notes>
  <HiddenSlides>0</HiddenSlides>
  <MMClips>0</MMClips>
  <ScaleCrop>false</ScaleCrop>
  <HeadingPairs>
    <vt:vector size="6" baseType="variant">
      <vt:variant>
        <vt:lpstr>Fonts Used</vt:lpstr>
      </vt:variant>
      <vt:variant>
        <vt:i4>5</vt:i4>
      </vt:variant>
      <vt:variant>
        <vt:lpstr>Theme</vt:lpstr>
      </vt:variant>
      <vt:variant>
        <vt:i4>10</vt:i4>
      </vt:variant>
      <vt:variant>
        <vt:lpstr>Slide Titles</vt:lpstr>
      </vt:variant>
      <vt:variant>
        <vt:i4>30</vt:i4>
      </vt:variant>
    </vt:vector>
  </HeadingPairs>
  <TitlesOfParts>
    <vt:vector size="45" baseType="lpstr">
      <vt:lpstr>Arial</vt:lpstr>
      <vt:lpstr>Calibri</vt:lpstr>
      <vt:lpstr>Roboto</vt:lpstr>
      <vt:lpstr>Roboto Condensed</vt:lpstr>
      <vt:lpstr>Roboto Condensed Light</vt:lpstr>
      <vt:lpstr>1_Office Theme</vt:lpstr>
      <vt:lpstr>1_Custom Design</vt:lpstr>
      <vt:lpstr>8_Custom Design</vt:lpstr>
      <vt:lpstr>9_Custom Design</vt:lpstr>
      <vt:lpstr>6_Custom Design</vt:lpstr>
      <vt:lpstr>10_Custom Design</vt:lpstr>
      <vt:lpstr>11_Custom Design</vt:lpstr>
      <vt:lpstr>12_Custom Design</vt:lpstr>
      <vt:lpstr>7_Custom Design</vt:lpstr>
      <vt:lpstr>13_Custom Design</vt:lpstr>
      <vt:lpstr>Case Scenarios for Customizing Your Training </vt:lpstr>
      <vt:lpstr>FA/CPR/AED Case Scenarios  WATER UTILITY  </vt:lpstr>
      <vt:lpstr>Scenario Guide</vt:lpstr>
      <vt:lpstr>Bleeding and Wound Care Scenarios</vt:lpstr>
      <vt:lpstr>Bleeding and Wound Care Scenario 1</vt:lpstr>
      <vt:lpstr>Bleeding and Wound Care Scenario 1 Answer 1</vt:lpstr>
      <vt:lpstr>Bleeding and Wound Care Scenario 1 Answer 2</vt:lpstr>
      <vt:lpstr>Bleeding and Wound Care Scenario 2</vt:lpstr>
      <vt:lpstr>Bleeding and Wound Care Scenario 2 Answer 1</vt:lpstr>
      <vt:lpstr>Bleeding and Wound Care Scenario 2 Answer 2</vt:lpstr>
      <vt:lpstr>Bleeding and Wound Care Scenario 3</vt:lpstr>
      <vt:lpstr>Bleeding and Wound Care Scenario 3 Answer 1</vt:lpstr>
      <vt:lpstr>Bleeding and Wound Care Scenario 3 Answer 2</vt:lpstr>
      <vt:lpstr>Burns  Scenarios</vt:lpstr>
      <vt:lpstr>Burns Scenario 1</vt:lpstr>
      <vt:lpstr>Burns Scenario 1 Answer 1</vt:lpstr>
      <vt:lpstr>Burns Scenario 1 Answer 2</vt:lpstr>
      <vt:lpstr>Bone, Joint and Muscle Injuries Scenarios</vt:lpstr>
      <vt:lpstr>Bone, Joint and Muscle Injuries Scenario 1</vt:lpstr>
      <vt:lpstr>Bone, Joint and Muscle Injuries Scenario 1 Answer</vt:lpstr>
      <vt:lpstr>Bone, Joint and Muscle Injuries Scenario 1 Answer 2</vt:lpstr>
      <vt:lpstr>Head and Spine Injuries Scenarios</vt:lpstr>
      <vt:lpstr>Head and Spine Injuries Scenario 1</vt:lpstr>
      <vt:lpstr>Head and Spine Injuries Scenario 1 Answer 1</vt:lpstr>
      <vt:lpstr>Head and Spine Injuries Scenario 1 Answer 2 Continues on next page</vt:lpstr>
      <vt:lpstr>Head and Spine Injuries Scenario 1 Answer 2 Continued</vt:lpstr>
      <vt:lpstr>Poisoning and Allergic Reactions Scenarios</vt:lpstr>
      <vt:lpstr>Poisoning and Allergic Reactions Scenario 1</vt:lpstr>
      <vt:lpstr>Poisoning and Allergic Reactions Scenario 1 Answer 1</vt:lpstr>
      <vt:lpstr>Poisoning and Allergic Reactions Scenario 1 Answer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Stacey Edge</dc:creator>
  <cp:lastModifiedBy>Pam Twilegar</cp:lastModifiedBy>
  <cp:revision>1009</cp:revision>
  <cp:lastPrinted>2018-08-08T16:28:35Z</cp:lastPrinted>
  <dcterms:created xsi:type="dcterms:W3CDTF">2012-04-15T17:48:32Z</dcterms:created>
  <dcterms:modified xsi:type="dcterms:W3CDTF">2023-06-21T19:36:46Z</dcterms:modified>
</cp:coreProperties>
</file>