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8" r:id="rId7"/>
    <p:sldId id="272" r:id="rId8"/>
    <p:sldId id="273" r:id="rId9"/>
    <p:sldId id="267" r:id="rId10"/>
    <p:sldId id="270" r:id="rId11"/>
    <p:sldId id="271" r:id="rId12"/>
    <p:sldId id="261" r:id="rId13"/>
    <p:sldId id="274" r:id="rId14"/>
    <p:sldId id="275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8A7A"/>
    <a:srgbClr val="B0C124"/>
    <a:srgbClr val="918A7A"/>
    <a:srgbClr val="006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4660"/>
  </p:normalViewPr>
  <p:slideViewPr>
    <p:cSldViewPr snapToGrid="0" snapToObjects="1">
      <p:cViewPr>
        <p:scale>
          <a:sx n="114" d="100"/>
          <a:sy n="114" d="100"/>
        </p:scale>
        <p:origin x="-640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8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1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6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18A7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0914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6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83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6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80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84" y="1600200"/>
            <a:ext cx="74153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GA-CS logo 4000px.png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210278" y="3210278"/>
            <a:ext cx="6879166" cy="458611"/>
          </a:xfrm>
          <a:prstGeom prst="rect">
            <a:avLst/>
          </a:prstGeom>
        </p:spPr>
      </p:pic>
      <p:pic>
        <p:nvPicPr>
          <p:cNvPr id="8" name="Picture 7" descr="SGA-CS logo 4000px.png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97688" y="3210278"/>
            <a:ext cx="6879167" cy="458611"/>
          </a:xfrm>
          <a:prstGeom prst="rect">
            <a:avLst/>
          </a:prstGeom>
        </p:spPr>
      </p:pic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4635499" y="6356350"/>
            <a:ext cx="3500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918A7A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Safe Streets Academy</a:t>
            </a: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924285" y="6356350"/>
            <a:ext cx="2695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918A7A"/>
                </a:solidFill>
                <a:latin typeface="Helvetica Neue"/>
                <a:ea typeface="+mn-ea"/>
                <a:cs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National Complete Streets Coalition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64A4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6479"/>
            <a:ext cx="7772400" cy="1336386"/>
          </a:xfrm>
        </p:spPr>
        <p:txBody>
          <a:bodyPr>
            <a:normAutofit/>
          </a:bodyPr>
          <a:lstStyle/>
          <a:p>
            <a:r>
              <a:rPr lang="en-US" dirty="0" smtClean="0"/>
              <a:t>Creating safer streets with demonstration projects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642427"/>
            <a:ext cx="7772400" cy="72571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Road to Zero Coalition meeting</a:t>
            </a:r>
          </a:p>
          <a:p>
            <a:r>
              <a:rPr lang="en-US" sz="2800" dirty="0" smtClean="0"/>
              <a:t>June 28, 2018</a:t>
            </a:r>
            <a:endParaRPr lang="en-US" sz="2800" dirty="0"/>
          </a:p>
        </p:txBody>
      </p:sp>
      <p:pic>
        <p:nvPicPr>
          <p:cNvPr id="4" name="Picture 5" descr="SGA-CS logo 4000p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85" y="520700"/>
            <a:ext cx="8001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ann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2975428"/>
            <a:ext cx="7402286" cy="24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Orlando, FL </a:t>
            </a:r>
            <a:r>
              <a:rPr lang="en-US" b="0" dirty="0" smtClean="0">
                <a:solidFill>
                  <a:schemeClr val="tx1"/>
                </a:solidFill>
              </a:rPr>
              <a:t>Curry Ford Road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3846286" y="1509485"/>
            <a:ext cx="471351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Before:</a:t>
            </a:r>
          </a:p>
          <a:p>
            <a:pPr lvl="1"/>
            <a:r>
              <a:rPr lang="en-US" dirty="0" smtClean="0"/>
              <a:t>High rate of pedestrian and bicycle crashes</a:t>
            </a:r>
          </a:p>
          <a:p>
            <a:pPr lvl="1"/>
            <a:r>
              <a:rPr lang="en-US" dirty="0" smtClean="0"/>
              <a:t>Frequent speeding</a:t>
            </a:r>
          </a:p>
          <a:p>
            <a:r>
              <a:rPr lang="en-US" dirty="0" smtClean="0"/>
              <a:t>After:</a:t>
            </a:r>
          </a:p>
          <a:p>
            <a:pPr lvl="1"/>
            <a:r>
              <a:rPr lang="en-US" b="1" dirty="0" smtClean="0">
                <a:solidFill>
                  <a:srgbClr val="0064A4"/>
                </a:solidFill>
              </a:rPr>
              <a:t>Slower speeds</a:t>
            </a:r>
          </a:p>
          <a:p>
            <a:pPr lvl="1"/>
            <a:r>
              <a:rPr lang="en-US" dirty="0" smtClean="0"/>
              <a:t>Cars yielding to pedestrians at new mid-block crossing</a:t>
            </a:r>
          </a:p>
          <a:p>
            <a:pPr lvl="1"/>
            <a:r>
              <a:rPr lang="en-US" dirty="0" smtClean="0"/>
              <a:t>People feel safer biking in the protected lanes</a:t>
            </a:r>
          </a:p>
        </p:txBody>
      </p:sp>
      <p:pic>
        <p:nvPicPr>
          <p:cNvPr id="7" name="Picture 6" descr="Orlando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74" y="1197085"/>
            <a:ext cx="2582526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Orlando, FL </a:t>
            </a:r>
            <a:r>
              <a:rPr lang="en-US" b="0" dirty="0" smtClean="0">
                <a:solidFill>
                  <a:schemeClr val="tx1"/>
                </a:solidFill>
              </a:rPr>
              <a:t>Curry Ford Road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98714" y="5861879"/>
            <a:ext cx="8016108" cy="487362"/>
          </a:xfrm>
        </p:spPr>
        <p:txBody>
          <a:bodyPr>
            <a:noAutofit/>
          </a:bodyPr>
          <a:lstStyle/>
          <a:p>
            <a:pPr algn="ctr"/>
            <a:r>
              <a:rPr lang="en-US" sz="2000" b="0" dirty="0" smtClean="0"/>
              <a:t>Received 142 emails: 39% in favor, </a:t>
            </a:r>
            <a:r>
              <a:rPr lang="en-US" sz="2000" dirty="0" smtClean="0">
                <a:solidFill>
                  <a:srgbClr val="0064A4"/>
                </a:solidFill>
              </a:rPr>
              <a:t>61% opposed</a:t>
            </a:r>
            <a:endParaRPr lang="en-US" sz="2000" dirty="0">
              <a:solidFill>
                <a:srgbClr val="0064A4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98714" y="1147779"/>
            <a:ext cx="8088086" cy="1120292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solidFill>
                  <a:srgbClr val="0064A4"/>
                </a:solidFill>
                <a:latin typeface="Helvetica Neue Light"/>
                <a:cs typeface="Helvetica Neue Light"/>
              </a:rPr>
              <a:t>“Do you want to be a drive to or a drive through community? If you want to be a drive to, there’s going to be a trade-off. You can’t have both.”</a:t>
            </a:r>
          </a:p>
          <a:p>
            <a:r>
              <a:rPr lang="en-US" sz="2000" b="0" dirty="0" smtClean="0">
                <a:solidFill>
                  <a:srgbClr val="0064A4"/>
                </a:solidFill>
                <a:latin typeface="Helvetica Neue Light"/>
                <a:cs typeface="Helvetica Neue Light"/>
              </a:rPr>
              <a:t>-Cade </a:t>
            </a:r>
            <a:r>
              <a:rPr lang="en-US" sz="2000" b="0" dirty="0" err="1" smtClean="0">
                <a:solidFill>
                  <a:srgbClr val="0064A4"/>
                </a:solidFill>
                <a:latin typeface="Helvetica Neue Light"/>
                <a:cs typeface="Helvetica Neue Light"/>
              </a:rPr>
              <a:t>Braud</a:t>
            </a:r>
            <a:r>
              <a:rPr lang="en-US" sz="2000" b="0" dirty="0" smtClean="0">
                <a:solidFill>
                  <a:srgbClr val="0064A4"/>
                </a:solidFill>
                <a:latin typeface="Helvetica Neue Light"/>
                <a:cs typeface="Helvetica Neue Light"/>
              </a:rPr>
              <a:t>, City of Orlando</a:t>
            </a:r>
            <a:endParaRPr lang="en-US" sz="2000" b="0" dirty="0">
              <a:solidFill>
                <a:srgbClr val="0064A4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3" name="Picture 2" descr="Orlando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334" y="2342930"/>
            <a:ext cx="5853545" cy="35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0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050303"/>
            <a:ext cx="7772400" cy="1362075"/>
          </a:xfrm>
        </p:spPr>
        <p:txBody>
          <a:bodyPr>
            <a:noAutofit/>
          </a:bodyPr>
          <a:lstStyle/>
          <a:p>
            <a:r>
              <a:rPr lang="en-US" sz="2400" dirty="0"/>
              <a:t>3</a:t>
            </a:r>
            <a:r>
              <a:rPr lang="en-US" sz="2400" dirty="0" smtClean="0"/>
              <a:t>. Make the most of the resources at your disposal and let the community lead the way to create slower, safer streets.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50116"/>
            <a:ext cx="77724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7" name="Picture 6" descr="Lexington0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85"/>
          <a:stretch/>
        </p:blipFill>
        <p:spPr>
          <a:xfrm>
            <a:off x="722313" y="169874"/>
            <a:ext cx="7708087" cy="44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0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Lexington, KY </a:t>
            </a:r>
            <a:r>
              <a:rPr lang="en-US" sz="3200" b="0" dirty="0" smtClean="0">
                <a:solidFill>
                  <a:schemeClr val="tx1"/>
                </a:solidFill>
              </a:rPr>
              <a:t>Bryan Avenue intersections</a:t>
            </a: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671286" y="4651719"/>
            <a:ext cx="7888514" cy="17295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Citizens Environmental Academy led door-to-door and peer-to-peer engagement</a:t>
            </a:r>
          </a:p>
          <a:p>
            <a:r>
              <a:rPr lang="en-US" sz="2400" dirty="0" smtClean="0"/>
              <a:t>Let the community define safety and mobility problems and guide solutions</a:t>
            </a:r>
          </a:p>
        </p:txBody>
      </p:sp>
      <p:pic>
        <p:nvPicPr>
          <p:cNvPr id="2" name="Picture 1" descr="Lexington3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926" y="1290638"/>
            <a:ext cx="4763445" cy="3253299"/>
          </a:xfrm>
          <a:prstGeom prst="rect">
            <a:avLst/>
          </a:prstGeom>
        </p:spPr>
      </p:pic>
      <p:pic>
        <p:nvPicPr>
          <p:cNvPr id="3" name="Picture 2" descr="Lexington2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86" y="1290638"/>
            <a:ext cx="2935844" cy="32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Lexington, KY </a:t>
            </a:r>
            <a:r>
              <a:rPr lang="en-US" sz="3200" b="0" dirty="0">
                <a:solidFill>
                  <a:schemeClr val="tx1"/>
                </a:solidFill>
              </a:rPr>
              <a:t>Bryan Avenue intersections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11286" y="1490210"/>
            <a:ext cx="5403536" cy="2079061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Redesigned two confusing, dangerous intersections to make them safer and more predictable</a:t>
            </a:r>
            <a:br>
              <a:rPr lang="en-US" b="0" dirty="0" smtClean="0">
                <a:solidFill>
                  <a:srgbClr val="000000"/>
                </a:solidFill>
              </a:rPr>
            </a:br>
            <a:endParaRPr lang="en-US" b="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Added a protected crosswalk, refuge median, and bump outs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3193142" y="3900714"/>
            <a:ext cx="5475515" cy="2462045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solidFill>
                  <a:srgbClr val="0064A4"/>
                </a:solidFill>
                <a:latin typeface="Helvetica Neue Light"/>
                <a:cs typeface="Helvetica Neue Light"/>
              </a:rPr>
              <a:t>“It does slow down traffic, and that’s the most frustrating part for people that just drive through the area. But I think the overall safety aspects of the project outweigh the little bit of delay that people might experience going through there.”</a:t>
            </a:r>
          </a:p>
          <a:p>
            <a:r>
              <a:rPr lang="en-US" sz="2000" b="0" dirty="0" smtClean="0">
                <a:solidFill>
                  <a:srgbClr val="0064A4"/>
                </a:solidFill>
                <a:latin typeface="Helvetica Neue Light"/>
                <a:cs typeface="Helvetica Neue Light"/>
              </a:rPr>
              <a:t>-Sandra Broadus, Citizens Environmental Academy</a:t>
            </a:r>
            <a:endParaRPr lang="en-US" sz="2000" b="0" dirty="0">
              <a:solidFill>
                <a:srgbClr val="0064A4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" name="Picture 1" descr="Lexington5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29" y="1210243"/>
            <a:ext cx="2334375" cy="515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168906"/>
            <a:ext cx="7772400" cy="1362075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22313" y="3668719"/>
            <a:ext cx="7772400" cy="1500187"/>
          </a:xfrm>
        </p:spPr>
        <p:txBody>
          <a:bodyPr/>
          <a:lstStyle/>
          <a:p>
            <a:r>
              <a:rPr lang="en-US" dirty="0" smtClean="0"/>
              <a:t>Emiko Atherton, </a:t>
            </a:r>
            <a:r>
              <a:rPr lang="en-US" dirty="0" err="1" smtClean="0"/>
              <a:t>eatherton@smartgrowthamerica.org</a:t>
            </a:r>
            <a:endParaRPr lang="en-US" dirty="0"/>
          </a:p>
        </p:txBody>
      </p:sp>
      <p:pic>
        <p:nvPicPr>
          <p:cNvPr id="4" name="Picture 5" descr="SGA-CS logo 4000p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85" y="520700"/>
            <a:ext cx="8001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G_695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487" y="1573023"/>
            <a:ext cx="7557026" cy="30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4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 Streets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Technical assistance program funded by Safe System Innovation Grant from</a:t>
            </a:r>
            <a:br>
              <a:rPr lang="en-US" dirty="0" smtClean="0"/>
            </a:br>
            <a:r>
              <a:rPr lang="en-US" dirty="0" smtClean="0"/>
              <a:t>Road to Zero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Series of three workshops and six distance learning </a:t>
            </a:r>
            <a:r>
              <a:rPr lang="en-US" dirty="0" smtClean="0"/>
              <a:t>modules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Peer</a:t>
            </a:r>
            <a:r>
              <a:rPr lang="en-US" dirty="0"/>
              <a:t>-learning model with interactive exercises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rgbClr val="0064A4"/>
                </a:solidFill>
              </a:rPr>
              <a:t>Practical component: </a:t>
            </a:r>
            <a:r>
              <a:rPr lang="en-US" dirty="0"/>
              <a:t>plan and implement a safety demonstration project</a:t>
            </a:r>
          </a:p>
        </p:txBody>
      </p:sp>
      <p:pic>
        <p:nvPicPr>
          <p:cNvPr id="4" name="Picture 3" descr="Road-to-Zero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558" y="5575464"/>
            <a:ext cx="1544171" cy="8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3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Temporary safety improvements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Fast, flexible, low-cost design interventions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Show the community what’s possible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Introduce new and unfamiliar ideas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Test out whether or not changes work before making them permanent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Build support for safer streets</a:t>
            </a:r>
          </a:p>
        </p:txBody>
      </p:sp>
    </p:spTree>
    <p:extLst>
      <p:ext uri="{BB962C8B-B14F-4D97-AF65-F5344CB8AC3E}">
        <p14:creationId xmlns:p14="http://schemas.microsoft.com/office/powerpoint/2010/main" val="290118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 safety countermeasures</a:t>
            </a:r>
            <a:endParaRPr lang="en-US" dirty="0"/>
          </a:p>
        </p:txBody>
      </p:sp>
      <p:pic>
        <p:nvPicPr>
          <p:cNvPr id="3" name="Picture 2" descr="Screen Shot 2018-06-27 at 10.00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1272494"/>
            <a:ext cx="7557025" cy="50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6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application process</a:t>
            </a:r>
            <a:endParaRPr lang="en-US" dirty="0"/>
          </a:p>
        </p:txBody>
      </p:sp>
      <p:pic>
        <p:nvPicPr>
          <p:cNvPr id="7" name="Content Placeholder 6" descr="Cover copy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914" y="1239488"/>
            <a:ext cx="4038601" cy="519545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25142" y="1417638"/>
            <a:ext cx="3352799" cy="26282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City of Orlando, FL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Lexington-Fayette Urban County Government, KY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City of South Bend, IN</a:t>
            </a:r>
            <a:endParaRPr lang="en-US" sz="24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25142" y="4955461"/>
            <a:ext cx="3608069" cy="139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rgbClr val="0064A4"/>
                </a:solidFill>
              </a:rPr>
              <a:t>Read the full stories of these demonstration projects on our website at </a:t>
            </a:r>
            <a:r>
              <a:rPr lang="en-US" sz="2000" b="1" u="sng" dirty="0" smtClean="0">
                <a:solidFill>
                  <a:srgbClr val="0064A4"/>
                </a:solidFill>
              </a:rPr>
              <a:t>smartgrowthamerica.org</a:t>
            </a:r>
            <a:r>
              <a:rPr lang="en-US" sz="2000" b="1" dirty="0" smtClean="0">
                <a:solidFill>
                  <a:srgbClr val="0064A4"/>
                </a:solidFill>
              </a:rPr>
              <a:t>.</a:t>
            </a:r>
            <a:endParaRPr lang="en-US" sz="2000" b="1" u="sng" dirty="0">
              <a:solidFill>
                <a:srgbClr val="0064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33441"/>
            <a:ext cx="7772400" cy="1362075"/>
          </a:xfrm>
        </p:spPr>
        <p:txBody>
          <a:bodyPr>
            <a:noAutofit/>
          </a:bodyPr>
          <a:lstStyle/>
          <a:p>
            <a:r>
              <a:rPr lang="en-US" sz="2400" dirty="0" smtClean="0"/>
              <a:t>1. Temporary demonstration projects are great opportunities to test out new ideas, teach people about safer streets, and build trust with the community.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3254"/>
            <a:ext cx="77724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5" name="Picture 4" descr="SouthBend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13" y="217715"/>
            <a:ext cx="7709931" cy="3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1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South Bend, IN </a:t>
            </a:r>
            <a:r>
              <a:rPr lang="en-US" sz="2800" b="0" dirty="0" smtClean="0">
                <a:solidFill>
                  <a:schemeClr val="tx1"/>
                </a:solidFill>
              </a:rPr>
              <a:t>Neighborhood traffic calming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85157" y="3439742"/>
            <a:ext cx="3574785" cy="29566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Tested out traffic circles, bump outs, and chicanes</a:t>
            </a:r>
          </a:p>
          <a:p>
            <a:r>
              <a:rPr lang="en-US" sz="2000" dirty="0" smtClean="0"/>
              <a:t>Community identified sites where they feel unsafe and where drivers speed</a:t>
            </a:r>
            <a:endParaRPr lang="en-US" sz="2000" dirty="0"/>
          </a:p>
          <a:p>
            <a:r>
              <a:rPr lang="en-US" sz="2000" dirty="0" smtClean="0"/>
              <a:t>Educational signs to teach people about safe speeds</a:t>
            </a:r>
          </a:p>
          <a:p>
            <a:r>
              <a:rPr lang="en-US" sz="2000" b="1" dirty="0">
                <a:solidFill>
                  <a:srgbClr val="0064A4"/>
                </a:solidFill>
              </a:rPr>
              <a:t>D</a:t>
            </a:r>
            <a:r>
              <a:rPr lang="en-US" sz="2000" b="1" dirty="0" smtClean="0">
                <a:solidFill>
                  <a:srgbClr val="0064A4"/>
                </a:solidFill>
              </a:rPr>
              <a:t>rivers slowed down</a:t>
            </a:r>
          </a:p>
        </p:txBody>
      </p:sp>
      <p:pic>
        <p:nvPicPr>
          <p:cNvPr id="11" name="Picture 10" descr="SouthBend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347" y="1196777"/>
            <a:ext cx="6368796" cy="2069592"/>
          </a:xfrm>
          <a:prstGeom prst="rect">
            <a:avLst/>
          </a:prstGeom>
        </p:spPr>
      </p:pic>
      <p:pic>
        <p:nvPicPr>
          <p:cNvPr id="13" name="Picture 12" descr="SouthBend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930" y="3357083"/>
            <a:ext cx="3906012" cy="30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South Bend, IN </a:t>
            </a:r>
            <a:r>
              <a:rPr lang="en-US" sz="2800" b="0" dirty="0">
                <a:solidFill>
                  <a:schemeClr val="tx1"/>
                </a:solidFill>
              </a:rPr>
              <a:t>Neighborhood traffic calming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98714" y="4696960"/>
            <a:ext cx="8088086" cy="1694316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solidFill>
                  <a:srgbClr val="0064A4"/>
                </a:solidFill>
                <a:latin typeface="Helvetica Neue Light"/>
                <a:cs typeface="Helvetica Neue Light"/>
              </a:rPr>
              <a:t>“People are familiar with speed humps and stop signs, but we’re trying to show them that there’s a whole range of tools available.”</a:t>
            </a:r>
          </a:p>
          <a:p>
            <a:r>
              <a:rPr lang="en-US" sz="2000" b="0" dirty="0" smtClean="0">
                <a:solidFill>
                  <a:srgbClr val="0064A4"/>
                </a:solidFill>
                <a:latin typeface="Helvetica Neue Light"/>
                <a:cs typeface="Helvetica Neue Light"/>
              </a:rPr>
              <a:t>-</a:t>
            </a:r>
            <a:r>
              <a:rPr lang="en-US" sz="2000" b="0" dirty="0" err="1" smtClean="0">
                <a:solidFill>
                  <a:srgbClr val="0064A4"/>
                </a:solidFill>
                <a:latin typeface="Helvetica Neue Light"/>
                <a:cs typeface="Helvetica Neue Light"/>
              </a:rPr>
              <a:t>Jitin</a:t>
            </a:r>
            <a:r>
              <a:rPr lang="en-US" sz="2000" b="0" dirty="0" smtClean="0">
                <a:solidFill>
                  <a:srgbClr val="0064A4"/>
                </a:solidFill>
                <a:latin typeface="Helvetica Neue Light"/>
                <a:cs typeface="Helvetica Neue Light"/>
              </a:rPr>
              <a:t> </a:t>
            </a:r>
            <a:r>
              <a:rPr lang="en-US" sz="2000" b="0" dirty="0" err="1" smtClean="0">
                <a:solidFill>
                  <a:srgbClr val="0064A4"/>
                </a:solidFill>
                <a:latin typeface="Helvetica Neue Light"/>
                <a:cs typeface="Helvetica Neue Light"/>
              </a:rPr>
              <a:t>Kain</a:t>
            </a:r>
            <a:r>
              <a:rPr lang="en-US" sz="2000" b="0" dirty="0" smtClean="0">
                <a:solidFill>
                  <a:srgbClr val="0064A4"/>
                </a:solidFill>
                <a:latin typeface="Helvetica Neue Light"/>
                <a:cs typeface="Helvetica Neue Light"/>
              </a:rPr>
              <a:t>, City of South Bend</a:t>
            </a:r>
            <a:endParaRPr lang="en-US" sz="2000" b="0" dirty="0">
              <a:solidFill>
                <a:srgbClr val="0064A4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7" name="Picture 6" descr="SouthBend5b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236" y="1300871"/>
            <a:ext cx="5276063" cy="392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55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33441"/>
            <a:ext cx="7772400" cy="1362075"/>
          </a:xfrm>
        </p:spPr>
        <p:txBody>
          <a:bodyPr>
            <a:noAutofit/>
          </a:bodyPr>
          <a:lstStyle/>
          <a:p>
            <a:r>
              <a:rPr lang="en-US" sz="2400" dirty="0" smtClean="0"/>
              <a:t>2. You need thorough community engagement to build support for projects that improve safety, especially when these projects come with trade-offs for driving speed.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33254"/>
            <a:ext cx="7772400" cy="1500187"/>
          </a:xfrm>
        </p:spPr>
        <p:txBody>
          <a:bodyPr>
            <a:normAutofit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4" name="Picture 3" descr="Orlando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13" y="235856"/>
            <a:ext cx="7557025" cy="3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12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444</Words>
  <Application>Microsoft Macintosh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Creating safer streets with demonstration projects</vt:lpstr>
      <vt:lpstr>Safe Streets Academy</vt:lpstr>
      <vt:lpstr>Demonstration projects</vt:lpstr>
      <vt:lpstr>Proven safety countermeasures</vt:lpstr>
      <vt:lpstr>Competitive application process</vt:lpstr>
      <vt:lpstr>1. Temporary demonstration projects are great opportunities to test out new ideas, teach people about safer streets, and build trust with the community.</vt:lpstr>
      <vt:lpstr>South Bend, IN Neighborhood traffic calming</vt:lpstr>
      <vt:lpstr>South Bend, IN Neighborhood traffic calming</vt:lpstr>
      <vt:lpstr>2. You need thorough community engagement to build support for projects that improve safety, especially when these projects come with trade-offs for driving speed.</vt:lpstr>
      <vt:lpstr>Orlando, FL Curry Ford Road</vt:lpstr>
      <vt:lpstr>Orlando, FL Curry Ford Road</vt:lpstr>
      <vt:lpstr>3. Make the most of the resources at your disposal and let the community lead the way to create slower, safer streets.</vt:lpstr>
      <vt:lpstr>Lexington, KY Bryan Avenue intersections</vt:lpstr>
      <vt:lpstr>Lexington, KY Bryan Avenue intersections</vt:lpstr>
      <vt:lpstr>Thank you!</vt:lpstr>
    </vt:vector>
  </TitlesOfParts>
  <Company>Smart Growth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Zaccaro</dc:creator>
  <cp:lastModifiedBy>Heather Zaccaro</cp:lastModifiedBy>
  <cp:revision>53</cp:revision>
  <dcterms:created xsi:type="dcterms:W3CDTF">2017-10-26T18:18:47Z</dcterms:created>
  <dcterms:modified xsi:type="dcterms:W3CDTF">2018-06-27T14:02:40Z</dcterms:modified>
</cp:coreProperties>
</file>